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ti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media/image133.jpg" ContentType="image/jpeg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1"/>
  </p:notesMasterIdLst>
  <p:sldIdLst>
    <p:sldId id="332" r:id="rId2"/>
    <p:sldId id="1400" r:id="rId3"/>
    <p:sldId id="434" r:id="rId4"/>
    <p:sldId id="1958" r:id="rId5"/>
    <p:sldId id="1922" r:id="rId6"/>
    <p:sldId id="1921" r:id="rId7"/>
    <p:sldId id="1923" r:id="rId8"/>
    <p:sldId id="1924" r:id="rId9"/>
    <p:sldId id="1926" r:id="rId10"/>
    <p:sldId id="1925" r:id="rId11"/>
    <p:sldId id="1927" r:id="rId12"/>
    <p:sldId id="1521" r:id="rId13"/>
    <p:sldId id="1928" r:id="rId14"/>
    <p:sldId id="1929" r:id="rId15"/>
    <p:sldId id="1930" r:id="rId16"/>
    <p:sldId id="1931" r:id="rId17"/>
    <p:sldId id="1932" r:id="rId18"/>
    <p:sldId id="1933" r:id="rId19"/>
    <p:sldId id="1934" r:id="rId20"/>
    <p:sldId id="1935" r:id="rId21"/>
    <p:sldId id="1957" r:id="rId22"/>
    <p:sldId id="1959" r:id="rId23"/>
    <p:sldId id="1960" r:id="rId24"/>
    <p:sldId id="1938" r:id="rId25"/>
    <p:sldId id="1962" r:id="rId26"/>
    <p:sldId id="1940" r:id="rId27"/>
    <p:sldId id="1941" r:id="rId28"/>
    <p:sldId id="1942" r:id="rId29"/>
    <p:sldId id="1943" r:id="rId30"/>
    <p:sldId id="1944" r:id="rId31"/>
    <p:sldId id="1945" r:id="rId32"/>
    <p:sldId id="291" r:id="rId33"/>
    <p:sldId id="1974" r:id="rId34"/>
    <p:sldId id="1975" r:id="rId35"/>
    <p:sldId id="1976" r:id="rId36"/>
    <p:sldId id="1977" r:id="rId37"/>
    <p:sldId id="1978" r:id="rId38"/>
    <p:sldId id="1979" r:id="rId39"/>
    <p:sldId id="1980" r:id="rId40"/>
    <p:sldId id="1981" r:id="rId41"/>
    <p:sldId id="1982" r:id="rId42"/>
    <p:sldId id="1983" r:id="rId43"/>
    <p:sldId id="1985" r:id="rId44"/>
    <p:sldId id="1949" r:id="rId45"/>
    <p:sldId id="1950" r:id="rId46"/>
    <p:sldId id="1989" r:id="rId47"/>
    <p:sldId id="1990" r:id="rId48"/>
    <p:sldId id="1991" r:id="rId49"/>
    <p:sldId id="1992" r:id="rId50"/>
    <p:sldId id="1993" r:id="rId51"/>
    <p:sldId id="1994" r:id="rId52"/>
    <p:sldId id="1967" r:id="rId53"/>
    <p:sldId id="1995" r:id="rId54"/>
    <p:sldId id="1968" r:id="rId55"/>
    <p:sldId id="1996" r:id="rId56"/>
    <p:sldId id="1997" r:id="rId57"/>
    <p:sldId id="1998" r:id="rId58"/>
    <p:sldId id="1886" r:id="rId59"/>
    <p:sldId id="363" r:id="rId60"/>
  </p:sldIdLst>
  <p:sldSz cx="12192000" cy="6858000"/>
  <p:notesSz cx="10021888" cy="688975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265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3BD17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143" autoAdjust="0"/>
    <p:restoredTop sz="92388" autoAdjust="0"/>
  </p:normalViewPr>
  <p:slideViewPr>
    <p:cSldViewPr>
      <p:cViewPr varScale="1">
        <p:scale>
          <a:sx n="70" d="100"/>
          <a:sy n="70" d="100"/>
        </p:scale>
        <p:origin x="760" y="56"/>
      </p:cViewPr>
      <p:guideLst>
        <p:guide orient="horz" pos="2880"/>
        <p:guide pos="265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42818" cy="346083"/>
          </a:xfrm>
          <a:prstGeom prst="rect">
            <a:avLst/>
          </a:prstGeom>
        </p:spPr>
        <p:txBody>
          <a:bodyPr vert="horz" lIns="92245" tIns="46122" rIns="92245" bIns="46122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5677464" y="0"/>
            <a:ext cx="4342818" cy="346083"/>
          </a:xfrm>
          <a:prstGeom prst="rect">
            <a:avLst/>
          </a:prstGeom>
        </p:spPr>
        <p:txBody>
          <a:bodyPr vert="horz" lIns="92245" tIns="46122" rIns="92245" bIns="46122" rtlCol="0"/>
          <a:lstStyle>
            <a:lvl1pPr algn="r">
              <a:defRPr sz="1200"/>
            </a:lvl1pPr>
          </a:lstStyle>
          <a:p>
            <a:fld id="{2D0FDC1C-610A-4ABE-8A26-355B0C45882C}" type="datetimeFigureOut">
              <a:rPr lang="zh-CN" altLang="en-US" smtClean="0"/>
              <a:t>2023/4/2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2944813" y="862013"/>
            <a:ext cx="4132262" cy="2324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245" tIns="46122" rIns="92245" bIns="46122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1002189" y="3315693"/>
            <a:ext cx="8017510" cy="2712839"/>
          </a:xfrm>
          <a:prstGeom prst="rect">
            <a:avLst/>
          </a:prstGeom>
        </p:spPr>
        <p:txBody>
          <a:bodyPr vert="horz" lIns="92245" tIns="46122" rIns="92245" bIns="46122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6543669"/>
            <a:ext cx="4342818" cy="346082"/>
          </a:xfrm>
          <a:prstGeom prst="rect">
            <a:avLst/>
          </a:prstGeom>
        </p:spPr>
        <p:txBody>
          <a:bodyPr vert="horz" lIns="92245" tIns="46122" rIns="92245" bIns="46122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5677464" y="6543669"/>
            <a:ext cx="4342818" cy="346082"/>
          </a:xfrm>
          <a:prstGeom prst="rect">
            <a:avLst/>
          </a:prstGeom>
        </p:spPr>
        <p:txBody>
          <a:bodyPr vert="horz" lIns="92245" tIns="46122" rIns="92245" bIns="46122" rtlCol="0" anchor="b"/>
          <a:lstStyle>
            <a:lvl1pPr algn="r">
              <a:defRPr sz="1200"/>
            </a:lvl1pPr>
          </a:lstStyle>
          <a:p>
            <a:fld id="{96CBBDED-B2C9-4B81-8340-DF9B82C9D3E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51569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6D34344-11E1-4864-A24D-0B079A06F9FC}" type="slidenum">
              <a:rPr lang="zh-CN" altLang="en-US" smtClean="0"/>
              <a:pPr>
                <a:defRPr/>
              </a:pPr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07863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2BF396-C096-487A-8597-4A8833C2C4EB}" type="slidenum">
              <a:rPr lang="zh-CN" altLang="en-US" smtClean="0"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39794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2BF396-C096-487A-8597-4A8833C2C4EB}" type="slidenum">
              <a:rPr lang="zh-CN" altLang="en-US" smtClean="0"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4723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2BF396-C096-487A-8597-4A8833C2C4EB}" type="slidenum">
              <a:rPr lang="zh-CN" altLang="en-US" smtClean="0"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83029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2BF396-C096-487A-8597-4A8833C2C4EB}" type="slidenum">
              <a:rPr lang="zh-CN" altLang="en-US" smtClean="0"/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52846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2BF396-C096-487A-8597-4A8833C2C4EB}" type="slidenum">
              <a:rPr lang="zh-CN" altLang="en-US" smtClean="0"/>
              <a:t>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68814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2BF396-C096-487A-8597-4A8833C2C4EB}" type="slidenum">
              <a:rPr lang="zh-CN" altLang="en-US" smtClean="0"/>
              <a:t>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81584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CBBDED-B2C9-4B81-8340-DF9B82C9D3E5}" type="slidenum">
              <a:rPr lang="zh-CN" altLang="en-US" smtClean="0"/>
              <a:t>59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78090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A1F34A-AE44-4798-B56B-9DE58B1DFA80}" type="slidenum">
              <a:rPr lang="zh-CN" altLang="en-US" smtClean="0"/>
              <a:pPr/>
              <a:t>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076360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6D34344-11E1-4864-A24D-0B079A06F9FC}" type="slidenum">
              <a:rPr lang="zh-CN" altLang="en-US" smtClean="0"/>
              <a:pPr>
                <a:defRPr/>
              </a:pPr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07474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6D34344-11E1-4864-A24D-0B079A06F9FC}" type="slidenum">
              <a:rPr lang="zh-CN" altLang="en-US" smtClean="0"/>
              <a:pPr>
                <a:defRPr/>
              </a:pPr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06452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6D34344-11E1-4864-A24D-0B079A06F9FC}" type="slidenum">
              <a:rPr lang="zh-CN" altLang="en-US" smtClean="0"/>
              <a:pPr>
                <a:defRPr/>
              </a:pPr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19426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2BF396-C096-487A-8597-4A8833C2C4EB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51490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CBBDED-B2C9-4B81-8340-DF9B82C9D3E5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84638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2BF396-C096-487A-8597-4A8833C2C4EB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68814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2BF396-C096-487A-8597-4A8833C2C4EB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01207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87645" y="257632"/>
            <a:ext cx="11416713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  <a:latin typeface="黑体" panose="02010609060101010101" pitchFamily="49" charset="-122"/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3385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87645" y="257632"/>
            <a:ext cx="11416713" cy="454612"/>
          </a:xfrm>
        </p:spPr>
        <p:txBody>
          <a:bodyPr lIns="0" tIns="0" rIns="0" bIns="0"/>
          <a:lstStyle>
            <a:lvl1pPr>
              <a:defRPr sz="2954" b="1" i="0">
                <a:solidFill>
                  <a:srgbClr val="C00000"/>
                </a:solidFill>
                <a:latin typeface="黑体" panose="02010609060101010101" pitchFamily="49" charset="-122"/>
                <a:cs typeface="黑体" panose="02010609060101010101" pitchFamily="49" charset="-122"/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66157" y="1110743"/>
            <a:ext cx="11859689" cy="312521"/>
          </a:xfrm>
        </p:spPr>
        <p:txBody>
          <a:bodyPr lIns="0" tIns="0" rIns="0" bIns="0"/>
          <a:lstStyle>
            <a:lvl1pPr>
              <a:defRPr sz="2031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87645" y="257632"/>
            <a:ext cx="11416713" cy="454612"/>
          </a:xfrm>
        </p:spPr>
        <p:txBody>
          <a:bodyPr lIns="0" tIns="0" rIns="0" bIns="0"/>
          <a:lstStyle>
            <a:lvl1pPr>
              <a:defRPr sz="2954" b="1" i="0">
                <a:solidFill>
                  <a:srgbClr val="C00000"/>
                </a:solidFill>
                <a:latin typeface="黑体" panose="02010609060101010101" pitchFamily="49" charset="-122"/>
                <a:cs typeface="黑体" panose="02010609060101010101" pitchFamily="49" charset="-122"/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327" y="1261620"/>
            <a:ext cx="3976467" cy="39780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585" b="1" i="0" u="sng">
                <a:solidFill>
                  <a:srgbClr val="000099"/>
                </a:solidFill>
                <a:latin typeface="黑体" panose="02010609060101010101" pitchFamily="49" charset="-122"/>
                <a:cs typeface="黑体" panose="02010609060101010101" pitchFamily="49" charset="-122"/>
              </a:defRPr>
            </a:lvl1pPr>
          </a:lstStyle>
          <a:p>
            <a:endParaRPr dirty="0"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193692" y="1904136"/>
            <a:ext cx="3199619" cy="3125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31" b="0" i="0">
                <a:solidFill>
                  <a:schemeClr val="tx1"/>
                </a:solidFill>
                <a:latin typeface="黑体" panose="02010609060101010101" pitchFamily="49" charset="-122"/>
                <a:cs typeface="黑体" panose="02010609060101010101" pitchFamily="49" charset="-122"/>
              </a:defRPr>
            </a:lvl1pPr>
          </a:lstStyle>
          <a:p>
            <a:endParaRPr dirty="0"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87645" y="257632"/>
            <a:ext cx="11416713" cy="454612"/>
          </a:xfrm>
        </p:spPr>
        <p:txBody>
          <a:bodyPr lIns="0" tIns="0" rIns="0" bIns="0"/>
          <a:lstStyle>
            <a:lvl1pPr>
              <a:defRPr sz="2954" b="1" i="0">
                <a:solidFill>
                  <a:srgbClr val="C00000"/>
                </a:solidFill>
                <a:latin typeface="黑体" panose="02010609060101010101" pitchFamily="49" charset="-122"/>
                <a:cs typeface="黑体" panose="02010609060101010101" pitchFamily="49" charset="-122"/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仅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74401" y="152400"/>
            <a:ext cx="8635999" cy="492443"/>
          </a:xfrm>
          <a:prstGeom prst="rect">
            <a:avLst/>
          </a:prstGeom>
          <a:noFill/>
        </p:spPr>
        <p:txBody>
          <a:bodyPr/>
          <a:lstStyle>
            <a:lvl1pPr algn="l">
              <a:defRPr baseline="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4051882908"/>
      </p:ext>
    </p:extLst>
  </p:cSld>
  <p:clrMapOvr>
    <a:masterClrMapping/>
  </p:clrMapOvr>
  <p:transition/>
  <p:hf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tif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10591190" y="174879"/>
            <a:ext cx="978501" cy="7239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62" dirty="0">
              <a:latin typeface="黑体" panose="02010609060101010101" pitchFamily="49" charset="-122"/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87645" y="257632"/>
            <a:ext cx="11416713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1" i="0">
                <a:solidFill>
                  <a:srgbClr val="C00000"/>
                </a:solidFill>
                <a:latin typeface="华文中宋"/>
                <a:cs typeface="华文中宋"/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66157" y="1110742"/>
            <a:ext cx="11859689" cy="3385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2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3"/>
            <a:ext cx="39014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  <a:latin typeface="黑体" panose="02010609060101010101" pitchFamily="49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3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  <a:latin typeface="黑体" panose="02010609060101010101" pitchFamily="49" charset="-122"/>
              </a:defRPr>
            </a:lvl1pPr>
          </a:lstStyle>
          <a:p>
            <a:fld id="{1D8BD707-D9CF-40AE-B4C6-C98DA3205C09}" type="datetimeFigureOut">
              <a:rPr lang="en-US" smtClean="0"/>
              <a:pPr/>
              <a:t>4/2/2023</a:t>
            </a:fld>
            <a:endParaRPr lang="en-US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3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  <a:latin typeface="黑体" panose="02010609060101010101" pitchFamily="49" charset="-122"/>
              </a:defRPr>
            </a:lvl1pPr>
          </a:lstStyle>
          <a:p>
            <a:fld id="{B6F15528-21DE-4FAA-801E-634DDDAF4B2B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78" r:id="rId6"/>
  </p:sldLayoutIdLst>
  <p:txStyles>
    <p:titleStyle>
      <a:lvl1pPr>
        <a:defRPr>
          <a:latin typeface="黑体" panose="02010609060101010101" pitchFamily="49" charset="-122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22041">
        <a:defRPr>
          <a:latin typeface="+mn-lt"/>
          <a:ea typeface="+mn-ea"/>
          <a:cs typeface="+mn-cs"/>
        </a:defRPr>
      </a:lvl2pPr>
      <a:lvl3pPr marL="844083">
        <a:defRPr>
          <a:latin typeface="+mn-lt"/>
          <a:ea typeface="+mn-ea"/>
          <a:cs typeface="+mn-cs"/>
        </a:defRPr>
      </a:lvl3pPr>
      <a:lvl4pPr marL="1266124">
        <a:defRPr>
          <a:latin typeface="+mn-lt"/>
          <a:ea typeface="+mn-ea"/>
          <a:cs typeface="+mn-cs"/>
        </a:defRPr>
      </a:lvl4pPr>
      <a:lvl5pPr marL="1688165">
        <a:defRPr>
          <a:latin typeface="+mn-lt"/>
          <a:ea typeface="+mn-ea"/>
          <a:cs typeface="+mn-cs"/>
        </a:defRPr>
      </a:lvl5pPr>
      <a:lvl6pPr marL="2110207">
        <a:defRPr>
          <a:latin typeface="+mn-lt"/>
          <a:ea typeface="+mn-ea"/>
          <a:cs typeface="+mn-cs"/>
        </a:defRPr>
      </a:lvl6pPr>
      <a:lvl7pPr marL="2532248">
        <a:defRPr>
          <a:latin typeface="+mn-lt"/>
          <a:ea typeface="+mn-ea"/>
          <a:cs typeface="+mn-cs"/>
        </a:defRPr>
      </a:lvl7pPr>
      <a:lvl8pPr marL="2954289">
        <a:defRPr>
          <a:latin typeface="+mn-lt"/>
          <a:ea typeface="+mn-ea"/>
          <a:cs typeface="+mn-cs"/>
        </a:defRPr>
      </a:lvl8pPr>
      <a:lvl9pPr marL="3376331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22041">
        <a:defRPr>
          <a:latin typeface="+mn-lt"/>
          <a:ea typeface="+mn-ea"/>
          <a:cs typeface="+mn-cs"/>
        </a:defRPr>
      </a:lvl2pPr>
      <a:lvl3pPr marL="844083">
        <a:defRPr>
          <a:latin typeface="+mn-lt"/>
          <a:ea typeface="+mn-ea"/>
          <a:cs typeface="+mn-cs"/>
        </a:defRPr>
      </a:lvl3pPr>
      <a:lvl4pPr marL="1266124">
        <a:defRPr>
          <a:latin typeface="+mn-lt"/>
          <a:ea typeface="+mn-ea"/>
          <a:cs typeface="+mn-cs"/>
        </a:defRPr>
      </a:lvl4pPr>
      <a:lvl5pPr marL="1688165">
        <a:defRPr>
          <a:latin typeface="+mn-lt"/>
          <a:ea typeface="+mn-ea"/>
          <a:cs typeface="+mn-cs"/>
        </a:defRPr>
      </a:lvl5pPr>
      <a:lvl6pPr marL="2110207">
        <a:defRPr>
          <a:latin typeface="+mn-lt"/>
          <a:ea typeface="+mn-ea"/>
          <a:cs typeface="+mn-cs"/>
        </a:defRPr>
      </a:lvl6pPr>
      <a:lvl7pPr marL="2532248">
        <a:defRPr>
          <a:latin typeface="+mn-lt"/>
          <a:ea typeface="+mn-ea"/>
          <a:cs typeface="+mn-cs"/>
        </a:defRPr>
      </a:lvl7pPr>
      <a:lvl8pPr marL="2954289">
        <a:defRPr>
          <a:latin typeface="+mn-lt"/>
          <a:ea typeface="+mn-ea"/>
          <a:cs typeface="+mn-cs"/>
        </a:defRPr>
      </a:lvl8pPr>
      <a:lvl9pPr marL="3376331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emf"/><Relationship Id="rId3" Type="http://schemas.openxmlformats.org/officeDocument/2006/relationships/image" Target="../media/image24.emf"/><Relationship Id="rId7" Type="http://schemas.openxmlformats.org/officeDocument/2006/relationships/image" Target="../media/image28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emf"/><Relationship Id="rId11" Type="http://schemas.openxmlformats.org/officeDocument/2006/relationships/image" Target="../media/image32.emf"/><Relationship Id="rId5" Type="http://schemas.openxmlformats.org/officeDocument/2006/relationships/image" Target="../media/image26.emf"/><Relationship Id="rId10" Type="http://schemas.openxmlformats.org/officeDocument/2006/relationships/image" Target="../media/image31.emf"/><Relationship Id="rId4" Type="http://schemas.openxmlformats.org/officeDocument/2006/relationships/image" Target="../media/image25.emf"/><Relationship Id="rId9" Type="http://schemas.openxmlformats.org/officeDocument/2006/relationships/image" Target="../media/image30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7" Type="http://schemas.openxmlformats.org/officeDocument/2006/relationships/image" Target="../media/image37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emf"/><Relationship Id="rId5" Type="http://schemas.openxmlformats.org/officeDocument/2006/relationships/image" Target="../media/image35.emf"/><Relationship Id="rId4" Type="http://schemas.openxmlformats.org/officeDocument/2006/relationships/image" Target="../media/image34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emf"/><Relationship Id="rId4" Type="http://schemas.openxmlformats.org/officeDocument/2006/relationships/image" Target="../media/image39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emf"/><Relationship Id="rId4" Type="http://schemas.openxmlformats.org/officeDocument/2006/relationships/image" Target="../media/image43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emf"/><Relationship Id="rId5" Type="http://schemas.openxmlformats.org/officeDocument/2006/relationships/image" Target="../media/image48.emf"/><Relationship Id="rId4" Type="http://schemas.openxmlformats.org/officeDocument/2006/relationships/image" Target="../media/image47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7" Type="http://schemas.openxmlformats.org/officeDocument/2006/relationships/image" Target="../media/image61.png"/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emf"/><Relationship Id="rId5" Type="http://schemas.openxmlformats.org/officeDocument/2006/relationships/image" Target="../media/image53.emf"/><Relationship Id="rId4" Type="http://schemas.openxmlformats.org/officeDocument/2006/relationships/image" Target="../media/image52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emf"/><Relationship Id="rId5" Type="http://schemas.openxmlformats.org/officeDocument/2006/relationships/image" Target="../media/image57.emf"/><Relationship Id="rId4" Type="http://schemas.openxmlformats.org/officeDocument/2006/relationships/image" Target="../media/image56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jpg"/><Relationship Id="rId5" Type="http://schemas.openxmlformats.org/officeDocument/2006/relationships/image" Target="../media/image62.emf"/><Relationship Id="rId4" Type="http://schemas.openxmlformats.org/officeDocument/2006/relationships/image" Target="../media/image61.e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emf"/><Relationship Id="rId5" Type="http://schemas.openxmlformats.org/officeDocument/2006/relationships/image" Target="../media/image67.emf"/><Relationship Id="rId4" Type="http://schemas.openxmlformats.org/officeDocument/2006/relationships/image" Target="../media/image66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emf"/><Relationship Id="rId2" Type="http://schemas.openxmlformats.org/officeDocument/2006/relationships/image" Target="../media/image69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13" Type="http://schemas.openxmlformats.org/officeDocument/2006/relationships/image" Target="../media/image78.emf"/><Relationship Id="rId3" Type="http://schemas.openxmlformats.org/officeDocument/2006/relationships/image" Target="../media/image70.emf"/><Relationship Id="rId12" Type="http://schemas.openxmlformats.org/officeDocument/2006/relationships/image" Target="../media/image77.emf"/><Relationship Id="rId2" Type="http://schemas.openxmlformats.org/officeDocument/2006/relationships/image" Target="../media/image6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emf"/><Relationship Id="rId11" Type="http://schemas.openxmlformats.org/officeDocument/2006/relationships/image" Target="../media/image76.emf"/><Relationship Id="rId5" Type="http://schemas.openxmlformats.org/officeDocument/2006/relationships/image" Target="../media/image72.emf"/><Relationship Id="rId10" Type="http://schemas.openxmlformats.org/officeDocument/2006/relationships/image" Target="../media/image75.emf"/><Relationship Id="rId4" Type="http://schemas.openxmlformats.org/officeDocument/2006/relationships/image" Target="../media/image71.emf"/><Relationship Id="rId9" Type="http://schemas.openxmlformats.org/officeDocument/2006/relationships/image" Target="../media/image74.emf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emf"/><Relationship Id="rId3" Type="http://schemas.openxmlformats.org/officeDocument/2006/relationships/image" Target="../media/image80.emf"/><Relationship Id="rId7" Type="http://schemas.openxmlformats.org/officeDocument/2006/relationships/image" Target="../media/image84.emf"/><Relationship Id="rId2" Type="http://schemas.openxmlformats.org/officeDocument/2006/relationships/image" Target="../media/image7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emf"/><Relationship Id="rId5" Type="http://schemas.openxmlformats.org/officeDocument/2006/relationships/image" Target="../media/image82.emf"/><Relationship Id="rId4" Type="http://schemas.openxmlformats.org/officeDocument/2006/relationships/image" Target="../media/image81.emf"/><Relationship Id="rId9" Type="http://schemas.openxmlformats.org/officeDocument/2006/relationships/image" Target="../media/image86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emf"/><Relationship Id="rId2" Type="http://schemas.openxmlformats.org/officeDocument/2006/relationships/image" Target="../media/image87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0.emf"/><Relationship Id="rId4" Type="http://schemas.openxmlformats.org/officeDocument/2006/relationships/image" Target="../media/image89.emf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emf"/><Relationship Id="rId3" Type="http://schemas.openxmlformats.org/officeDocument/2006/relationships/image" Target="../media/image45.emf"/><Relationship Id="rId7" Type="http://schemas.openxmlformats.org/officeDocument/2006/relationships/image" Target="../media/image95.emf"/><Relationship Id="rId2" Type="http://schemas.openxmlformats.org/officeDocument/2006/relationships/image" Target="../media/image9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emf"/><Relationship Id="rId5" Type="http://schemas.openxmlformats.org/officeDocument/2006/relationships/image" Target="../media/image93.emf"/><Relationship Id="rId4" Type="http://schemas.openxmlformats.org/officeDocument/2006/relationships/image" Target="../media/image92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emf"/><Relationship Id="rId2" Type="http://schemas.openxmlformats.org/officeDocument/2006/relationships/image" Target="../media/image9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emf"/><Relationship Id="rId7" Type="http://schemas.openxmlformats.org/officeDocument/2006/relationships/image" Target="../media/image105.emf"/><Relationship Id="rId2" Type="http://schemas.openxmlformats.org/officeDocument/2006/relationships/image" Target="../media/image10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emf"/><Relationship Id="rId5" Type="http://schemas.openxmlformats.org/officeDocument/2006/relationships/image" Target="../media/image103.emf"/><Relationship Id="rId4" Type="http://schemas.openxmlformats.org/officeDocument/2006/relationships/image" Target="../media/image102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emf"/><Relationship Id="rId2" Type="http://schemas.openxmlformats.org/officeDocument/2006/relationships/image" Target="../media/image10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8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emf"/><Relationship Id="rId7" Type="http://schemas.openxmlformats.org/officeDocument/2006/relationships/image" Target="../media/image114.emf"/><Relationship Id="rId2" Type="http://schemas.openxmlformats.org/officeDocument/2006/relationships/image" Target="../media/image10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emf"/><Relationship Id="rId5" Type="http://schemas.openxmlformats.org/officeDocument/2006/relationships/image" Target="../media/image112.emf"/><Relationship Id="rId4" Type="http://schemas.openxmlformats.org/officeDocument/2006/relationships/image" Target="../media/image111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emf"/><Relationship Id="rId2" Type="http://schemas.openxmlformats.org/officeDocument/2006/relationships/image" Target="../media/image11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9.emf"/><Relationship Id="rId5" Type="http://schemas.openxmlformats.org/officeDocument/2006/relationships/image" Target="../media/image118.emf"/><Relationship Id="rId4" Type="http://schemas.openxmlformats.org/officeDocument/2006/relationships/image" Target="../media/image117.emf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emf"/><Relationship Id="rId3" Type="http://schemas.openxmlformats.org/officeDocument/2006/relationships/image" Target="../media/image121.emf"/><Relationship Id="rId7" Type="http://schemas.openxmlformats.org/officeDocument/2006/relationships/image" Target="../media/image125.emf"/><Relationship Id="rId12" Type="http://schemas.openxmlformats.org/officeDocument/2006/relationships/image" Target="../media/image130.emf"/><Relationship Id="rId2" Type="http://schemas.openxmlformats.org/officeDocument/2006/relationships/image" Target="../media/image12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4.emf"/><Relationship Id="rId11" Type="http://schemas.openxmlformats.org/officeDocument/2006/relationships/image" Target="../media/image129.emf"/><Relationship Id="rId5" Type="http://schemas.openxmlformats.org/officeDocument/2006/relationships/image" Target="../media/image123.emf"/><Relationship Id="rId10" Type="http://schemas.openxmlformats.org/officeDocument/2006/relationships/image" Target="../media/image128.emf"/><Relationship Id="rId4" Type="http://schemas.openxmlformats.org/officeDocument/2006/relationships/image" Target="../media/image122.emf"/><Relationship Id="rId9" Type="http://schemas.openxmlformats.org/officeDocument/2006/relationships/image" Target="../media/image127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3.jpg"/><Relationship Id="rId4" Type="http://schemas.openxmlformats.org/officeDocument/2006/relationships/image" Target="../media/image132.jpe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emf"/><Relationship Id="rId3" Type="http://schemas.openxmlformats.org/officeDocument/2006/relationships/image" Target="../media/image135.emf"/><Relationship Id="rId7" Type="http://schemas.openxmlformats.org/officeDocument/2006/relationships/image" Target="../media/image139.emf"/><Relationship Id="rId2" Type="http://schemas.openxmlformats.org/officeDocument/2006/relationships/image" Target="../media/image134.em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8.emf"/><Relationship Id="rId5" Type="http://schemas.openxmlformats.org/officeDocument/2006/relationships/image" Target="../media/image137.emf"/><Relationship Id="rId4" Type="http://schemas.openxmlformats.org/officeDocument/2006/relationships/image" Target="../media/image136.emf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emf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emf"/><Relationship Id="rId7" Type="http://schemas.openxmlformats.org/officeDocument/2006/relationships/image" Target="../media/image147.emf"/><Relationship Id="rId2" Type="http://schemas.openxmlformats.org/officeDocument/2006/relationships/image" Target="../media/image142.em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6.emf"/><Relationship Id="rId5" Type="http://schemas.openxmlformats.org/officeDocument/2006/relationships/image" Target="../media/image145.emf"/><Relationship Id="rId4" Type="http://schemas.openxmlformats.org/officeDocument/2006/relationships/image" Target="../media/image144.emf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emf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emf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emf"/><Relationship Id="rId2" Type="http://schemas.openxmlformats.org/officeDocument/2006/relationships/image" Target="../media/image149.em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5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emf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emf"/><Relationship Id="rId2" Type="http://schemas.openxmlformats.org/officeDocument/2006/relationships/image" Target="../media/image152.em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6.emf"/><Relationship Id="rId5" Type="http://schemas.openxmlformats.org/officeDocument/2006/relationships/image" Target="../media/image155.emf"/><Relationship Id="rId4" Type="http://schemas.openxmlformats.org/officeDocument/2006/relationships/image" Target="../media/image154.emf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emf"/><Relationship Id="rId13" Type="http://schemas.openxmlformats.org/officeDocument/2006/relationships/image" Target="../media/image167.emf"/><Relationship Id="rId3" Type="http://schemas.openxmlformats.org/officeDocument/2006/relationships/image" Target="../media/image157.emf"/><Relationship Id="rId7" Type="http://schemas.openxmlformats.org/officeDocument/2006/relationships/image" Target="../media/image161.emf"/><Relationship Id="rId12" Type="http://schemas.openxmlformats.org/officeDocument/2006/relationships/image" Target="../media/image166.emf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170.em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0.emf"/><Relationship Id="rId11" Type="http://schemas.openxmlformats.org/officeDocument/2006/relationships/image" Target="../media/image165.emf"/><Relationship Id="rId5" Type="http://schemas.openxmlformats.org/officeDocument/2006/relationships/image" Target="../media/image159.emf"/><Relationship Id="rId15" Type="http://schemas.openxmlformats.org/officeDocument/2006/relationships/image" Target="../media/image169.emf"/><Relationship Id="rId10" Type="http://schemas.openxmlformats.org/officeDocument/2006/relationships/image" Target="../media/image164.emf"/><Relationship Id="rId4" Type="http://schemas.openxmlformats.org/officeDocument/2006/relationships/image" Target="../media/image158.emf"/><Relationship Id="rId9" Type="http://schemas.openxmlformats.org/officeDocument/2006/relationships/image" Target="../media/image163.emf"/><Relationship Id="rId14" Type="http://schemas.openxmlformats.org/officeDocument/2006/relationships/image" Target="../media/image168.e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emf"/><Relationship Id="rId2" Type="http://schemas.openxmlformats.org/officeDocument/2006/relationships/image" Target="../media/image171.em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3.e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6.emf"/><Relationship Id="rId5" Type="http://schemas.openxmlformats.org/officeDocument/2006/relationships/image" Target="../media/image142.png"/><Relationship Id="rId4" Type="http://schemas.openxmlformats.org/officeDocument/2006/relationships/image" Target="../media/image175.emf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2.emf"/><Relationship Id="rId3" Type="http://schemas.openxmlformats.org/officeDocument/2006/relationships/image" Target="../media/image177.emf"/><Relationship Id="rId7" Type="http://schemas.openxmlformats.org/officeDocument/2006/relationships/image" Target="../media/image181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0.emf"/><Relationship Id="rId5" Type="http://schemas.openxmlformats.org/officeDocument/2006/relationships/image" Target="../media/image179.emf"/><Relationship Id="rId10" Type="http://schemas.openxmlformats.org/officeDocument/2006/relationships/image" Target="../media/image184.emf"/><Relationship Id="rId4" Type="http://schemas.openxmlformats.org/officeDocument/2006/relationships/image" Target="../media/image178.emf"/><Relationship Id="rId9" Type="http://schemas.openxmlformats.org/officeDocument/2006/relationships/image" Target="../media/image183.e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emf"/><Relationship Id="rId7" Type="http://schemas.openxmlformats.org/officeDocument/2006/relationships/image" Target="../media/image190.emf"/><Relationship Id="rId2" Type="http://schemas.openxmlformats.org/officeDocument/2006/relationships/image" Target="../media/image185.em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9.emf"/><Relationship Id="rId5" Type="http://schemas.openxmlformats.org/officeDocument/2006/relationships/image" Target="../media/image188.emf"/><Relationship Id="rId4" Type="http://schemas.openxmlformats.org/officeDocument/2006/relationships/image" Target="../media/image187.e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emf"/><Relationship Id="rId2" Type="http://schemas.openxmlformats.org/officeDocument/2006/relationships/image" Target="../media/image191.em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3.em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jpeg"/><Relationship Id="rId2" Type="http://schemas.openxmlformats.org/officeDocument/2006/relationships/image" Target="../media/image194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6.gif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emf"/><Relationship Id="rId4" Type="http://schemas.openxmlformats.org/officeDocument/2006/relationships/image" Target="../media/image10.em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7" Type="http://schemas.openxmlformats.org/officeDocument/2006/relationships/image" Target="../media/image200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9.emf"/><Relationship Id="rId5" Type="http://schemas.openxmlformats.org/officeDocument/2006/relationships/image" Target="../media/image198.emf"/><Relationship Id="rId4" Type="http://schemas.openxmlformats.org/officeDocument/2006/relationships/image" Target="../media/image197.wm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7" Type="http://schemas.openxmlformats.org/officeDocument/2006/relationships/image" Target="../media/image203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2.w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201.wmf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9.emf"/><Relationship Id="rId3" Type="http://schemas.openxmlformats.org/officeDocument/2006/relationships/image" Target="../media/image204.emf"/><Relationship Id="rId7" Type="http://schemas.openxmlformats.org/officeDocument/2006/relationships/image" Target="../media/image208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7.emf"/><Relationship Id="rId5" Type="http://schemas.openxmlformats.org/officeDocument/2006/relationships/image" Target="../media/image206.emf"/><Relationship Id="rId4" Type="http://schemas.openxmlformats.org/officeDocument/2006/relationships/image" Target="../media/image205.emf"/><Relationship Id="rId9" Type="http://schemas.openxmlformats.org/officeDocument/2006/relationships/image" Target="../media/image210.em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13.emf"/><Relationship Id="rId4" Type="http://schemas.openxmlformats.org/officeDocument/2006/relationships/image" Target="../media/image212.emf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9.emf"/><Relationship Id="rId3" Type="http://schemas.openxmlformats.org/officeDocument/2006/relationships/image" Target="../media/image214.emf"/><Relationship Id="rId7" Type="http://schemas.openxmlformats.org/officeDocument/2006/relationships/image" Target="../media/image218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7.emf"/><Relationship Id="rId5" Type="http://schemas.openxmlformats.org/officeDocument/2006/relationships/image" Target="../media/image216.emf"/><Relationship Id="rId4" Type="http://schemas.openxmlformats.org/officeDocument/2006/relationships/image" Target="../media/image215.emf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21.emf"/><Relationship Id="rId4" Type="http://schemas.openxmlformats.org/officeDocument/2006/relationships/image" Target="../media/image220.emf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emf"/><Relationship Id="rId2" Type="http://schemas.openxmlformats.org/officeDocument/2006/relationships/image" Target="../media/image222.emf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0.emf"/><Relationship Id="rId3" Type="http://schemas.openxmlformats.org/officeDocument/2006/relationships/image" Target="../media/image225.emf"/><Relationship Id="rId7" Type="http://schemas.openxmlformats.org/officeDocument/2006/relationships/image" Target="../media/image229.emf"/><Relationship Id="rId2" Type="http://schemas.openxmlformats.org/officeDocument/2006/relationships/image" Target="../media/image224.em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8.emf"/><Relationship Id="rId5" Type="http://schemas.openxmlformats.org/officeDocument/2006/relationships/image" Target="../media/image227.emf"/><Relationship Id="rId10" Type="http://schemas.openxmlformats.org/officeDocument/2006/relationships/image" Target="../media/image232.emf"/><Relationship Id="rId4" Type="http://schemas.openxmlformats.org/officeDocument/2006/relationships/image" Target="../media/image226.emf"/><Relationship Id="rId9" Type="http://schemas.openxmlformats.org/officeDocument/2006/relationships/image" Target="../media/image231.emf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4.emf"/><Relationship Id="rId2" Type="http://schemas.openxmlformats.org/officeDocument/2006/relationships/image" Target="../media/image233.emf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4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wmf"/><Relationship Id="rId7" Type="http://schemas.openxmlformats.org/officeDocument/2006/relationships/image" Target="../media/image17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emf"/><Relationship Id="rId5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2057400" y="2895600"/>
            <a:ext cx="7543800" cy="2043163"/>
          </a:xfrm>
          <a:prstGeom prst="rect">
            <a:avLst/>
          </a:prstGeom>
        </p:spPr>
        <p:txBody>
          <a:bodyPr vert="horz" wrap="square" lIns="0" tIns="11723" rIns="0" bIns="0" rtlCol="0">
            <a:spAutoFit/>
          </a:bodyPr>
          <a:lstStyle/>
          <a:p>
            <a:pPr marL="11723" algn="ctr">
              <a:spcBef>
                <a:spcPts val="92"/>
              </a:spcBef>
            </a:pPr>
            <a:r>
              <a:rPr lang="zh-CN" altLang="en-US" sz="3600" spc="-143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en-US" altLang="zh-CN" sz="3600" spc="-143" dirty="0"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3600" spc="-143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讲（第</a:t>
            </a:r>
            <a:r>
              <a:rPr lang="en-US" altLang="zh-CN" sz="3600" spc="-143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10-11</a:t>
            </a:r>
            <a:r>
              <a:rPr lang="zh-CN" altLang="en-US" sz="3600" spc="-143" dirty="0">
                <a:latin typeface="微软雅黑" panose="020B0503020204020204" pitchFamily="34" charset="-122"/>
                <a:ea typeface="微软雅黑" panose="020B0503020204020204" pitchFamily="34" charset="-122"/>
              </a:rPr>
              <a:t>章）</a:t>
            </a:r>
            <a:br>
              <a:rPr lang="en-US" altLang="zh-CN" sz="3600" spc="-143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br>
              <a:rPr lang="en-US" altLang="zh-CN" sz="4800" spc="-143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zh-CN" altLang="en-US" sz="4800" spc="-143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理想流体流动和量纲分析法</a:t>
            </a:r>
            <a:endParaRPr sz="48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7400" y="98107"/>
            <a:ext cx="2238375" cy="64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9038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1A3B8B5-DC55-44E3-A9BE-6AA5F4A4AB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例</a:t>
            </a:r>
            <a:r>
              <a:rPr lang="en-US" altLang="zh-CN" dirty="0"/>
              <a:t>1</a:t>
            </a:r>
            <a:r>
              <a:rPr lang="zh-CN" altLang="en-US" dirty="0"/>
              <a:t>：二维速度场的有旋</a:t>
            </a:r>
            <a:endParaRPr 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B023272-E38E-4542-94F9-0F0B309DCBA4}"/>
              </a:ext>
            </a:extLst>
          </p:cNvPr>
          <p:cNvSpPr/>
          <p:nvPr/>
        </p:nvSpPr>
        <p:spPr>
          <a:xfrm>
            <a:off x="914400" y="1752600"/>
            <a:ext cx="15696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速度场</a:t>
            </a:r>
            <a:r>
              <a:rPr lang="en-US" altLang="zh-CN" sz="240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：</a:t>
            </a:r>
            <a:endParaRPr lang="en-US" sz="2400" dirty="0">
              <a:solidFill>
                <a:srgbClr val="0000FF"/>
              </a:solidFill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7665F87E-4644-47F7-9B29-743C6778ED0F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7336" y="1623432"/>
            <a:ext cx="3207275" cy="7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A5540404-5FF6-4C31-B5CD-088A1F81E0B0}"/>
              </a:ext>
            </a:extLst>
          </p:cNvPr>
          <p:cNvSpPr/>
          <p:nvPr/>
        </p:nvSpPr>
        <p:spPr>
          <a:xfrm>
            <a:off x="914400" y="3429000"/>
            <a:ext cx="15696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速度场</a:t>
            </a:r>
            <a:r>
              <a:rPr lang="en-US" altLang="zh-CN" sz="240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：</a:t>
            </a:r>
            <a:endParaRPr lang="en-US" sz="2400" dirty="0">
              <a:solidFill>
                <a:srgbClr val="0000FF"/>
              </a:solidFill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D636F2DB-DE6C-4EC8-8A56-4D6D86FD21BB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3429000"/>
            <a:ext cx="2954019" cy="576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632216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4B8FCB7-9A53-4137-B149-9E74508D9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73E2CB9-8502-4B9C-9980-DE8F9EFE3899}"/>
              </a:ext>
            </a:extLst>
          </p:cNvPr>
          <p:cNvSpPr/>
          <p:nvPr/>
        </p:nvSpPr>
        <p:spPr>
          <a:xfrm>
            <a:off x="793032" y="1524000"/>
            <a:ext cx="4368504" cy="49763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速度场</a:t>
            </a:r>
            <a:r>
              <a:rPr lang="en-US" altLang="zh-CN" sz="240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：</a:t>
            </a:r>
            <a:r>
              <a:rPr lang="zh-CN" altLang="en-US" sz="24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400" i="1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u=</a:t>
            </a:r>
            <a:r>
              <a:rPr lang="en-US" altLang="zh-CN" sz="2400" i="1" dirty="0" err="1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ky</a:t>
            </a:r>
            <a:r>
              <a:rPr lang="en-US" altLang="zh-CN" sz="24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sz="2400" i="1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v</a:t>
            </a:r>
            <a:r>
              <a:rPr lang="en-US" altLang="zh-CN" sz="24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=0</a:t>
            </a:r>
            <a:r>
              <a:rPr lang="zh-CN" altLang="en-US" sz="24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2400" i="1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k</a:t>
            </a:r>
            <a:r>
              <a:rPr lang="zh-CN" altLang="en-US" sz="24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为常数</a:t>
            </a:r>
            <a:r>
              <a:rPr lang="en-US" altLang="zh-CN" sz="24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)</a:t>
            </a:r>
          </a:p>
        </p:txBody>
      </p:sp>
      <p:pic>
        <p:nvPicPr>
          <p:cNvPr id="5" name="Picture 12" descr="BE2">
            <a:extLst>
              <a:ext uri="{FF2B5EF4-FFF2-40B4-BE49-F238E27FC236}">
                <a16:creationId xmlns:a16="http://schemas.microsoft.com/office/drawing/2014/main" id="{C1C06A05-920A-40D6-AF68-0F6CA8D779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contrast="3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56" t="-2097" r="-3149" b="9784"/>
          <a:stretch>
            <a:fillRect/>
          </a:stretch>
        </p:blipFill>
        <p:spPr bwMode="auto">
          <a:xfrm>
            <a:off x="5867400" y="1143000"/>
            <a:ext cx="5494732" cy="27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327013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矩形 7"/>
          <p:cNvSpPr>
            <a:spLocks noChangeArrowheads="1"/>
          </p:cNvSpPr>
          <p:nvPr/>
        </p:nvSpPr>
        <p:spPr bwMode="auto">
          <a:xfrm>
            <a:off x="381000" y="228600"/>
            <a:ext cx="96774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CN" sz="2800" kern="1000" spc="-150" dirty="0">
                <a:ln w="1905"/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Times New Roman" panose="02020603050405020304" pitchFamily="18" charset="0"/>
              </a:rPr>
              <a:t> </a:t>
            </a:r>
            <a:r>
              <a:rPr lang="zh-CN" altLang="en-US" sz="2800" b="1" kern="1000" spc="-150" dirty="0">
                <a:ln w="1905"/>
                <a:solidFill>
                  <a:srgbClr val="C00000"/>
                </a:solidFill>
                <a:latin typeface="+mn-ea"/>
                <a:cs typeface="Times New Roman" panose="02020603050405020304" pitchFamily="18" charset="0"/>
              </a:rPr>
              <a:t>流函数 </a:t>
            </a:r>
            <a:r>
              <a:rPr lang="en-US" altLang="zh-CN" sz="2800" b="1" kern="1000" spc="-150" dirty="0">
                <a:ln w="1905"/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(stream function)</a:t>
            </a:r>
            <a:endParaRPr lang="en-US" altLang="zh-CN" sz="2800" b="1" kern="1000" spc="-150" dirty="0">
              <a:ln w="1905"/>
              <a:solidFill>
                <a:srgbClr val="00009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B5146BC-3317-44F0-B6D8-70F02711F2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1400" y="861432"/>
            <a:ext cx="2582067" cy="72000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E06F99CB-0811-40A1-960F-1B59DF063EF0}"/>
              </a:ext>
            </a:extLst>
          </p:cNvPr>
          <p:cNvSpPr/>
          <p:nvPr/>
        </p:nvSpPr>
        <p:spPr>
          <a:xfrm>
            <a:off x="609600" y="990600"/>
            <a:ext cx="29546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二维不可压缩流动：</a:t>
            </a:r>
            <a:endParaRPr lang="en-US" sz="2400" dirty="0">
              <a:solidFill>
                <a:srgbClr val="0000FF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74E52C4-5AFA-4F6E-B1C0-A6AF76FC1B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7000" y="1716599"/>
            <a:ext cx="3969140" cy="828000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3AC8BF9E-81FB-407B-9B60-24AB0F62000D}"/>
              </a:ext>
            </a:extLst>
          </p:cNvPr>
          <p:cNvSpPr/>
          <p:nvPr/>
        </p:nvSpPr>
        <p:spPr>
          <a:xfrm>
            <a:off x="533400" y="1899767"/>
            <a:ext cx="580158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设一个函数使得                         ，那么有：</a:t>
            </a:r>
            <a:endParaRPr lang="en-US" sz="2400" dirty="0">
              <a:solidFill>
                <a:srgbClr val="0000FF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99D640E-A584-4456-B47B-9EC1F3D541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95600" y="1965432"/>
            <a:ext cx="1629912" cy="3960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07617490-F4FB-438B-9FB3-6FC6E6A37F5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-1" r="5352" b="16667"/>
          <a:stretch/>
        </p:blipFill>
        <p:spPr>
          <a:xfrm>
            <a:off x="3434194" y="2903185"/>
            <a:ext cx="2514600" cy="360000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B15940BB-9076-4505-9FAC-B1E2BB31A5A9}"/>
              </a:ext>
            </a:extLst>
          </p:cNvPr>
          <p:cNvSpPr/>
          <p:nvPr/>
        </p:nvSpPr>
        <p:spPr>
          <a:xfrm>
            <a:off x="506506" y="2809979"/>
            <a:ext cx="72122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引入一个新函数使得                                  </a:t>
            </a:r>
            <a:r>
              <a:rPr lang="en-US" altLang="zh-CN" sz="24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)</a:t>
            </a:r>
            <a:r>
              <a:rPr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  就得到：</a:t>
            </a:r>
            <a:endParaRPr lang="en-US" sz="2400" dirty="0">
              <a:solidFill>
                <a:srgbClr val="0000FF"/>
              </a:solidFill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3DAA5F44-46FD-48A3-A6EE-4DFBF2EBF2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86210" y="2722354"/>
            <a:ext cx="1276314" cy="792000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83FEF272-F450-438E-B548-ED1B254477FC}"/>
              </a:ext>
            </a:extLst>
          </p:cNvPr>
          <p:cNvSpPr/>
          <p:nvPr/>
        </p:nvSpPr>
        <p:spPr>
          <a:xfrm>
            <a:off x="531159" y="3657600"/>
            <a:ext cx="418576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因为                                ，有：</a:t>
            </a:r>
            <a:endParaRPr lang="en-US" sz="2400" dirty="0">
              <a:solidFill>
                <a:srgbClr val="0000FF"/>
              </a:solidFill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17E6C502-6702-4DFA-8941-53762F6C7B3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91891" y="3668806"/>
            <a:ext cx="2356520" cy="4680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7B30AB41-4901-495A-A27E-830C4EDD191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58209" y="3568428"/>
            <a:ext cx="5456002" cy="792000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9A3403C4-F9A1-490F-831B-3ACD363EB797}"/>
              </a:ext>
            </a:extLst>
          </p:cNvPr>
          <p:cNvSpPr/>
          <p:nvPr/>
        </p:nvSpPr>
        <p:spPr>
          <a:xfrm>
            <a:off x="527650" y="4505221"/>
            <a:ext cx="11079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因此：</a:t>
            </a:r>
            <a:endParaRPr lang="en-US" sz="2400" dirty="0">
              <a:solidFill>
                <a:srgbClr val="0000FF"/>
              </a:solidFill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66042F6A-47A4-4BFC-A884-5E5E03D8251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39788" y="4449264"/>
            <a:ext cx="1592197" cy="72000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E2B3F02B-0680-4111-B02C-F72ADD1C559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47800" y="5491322"/>
            <a:ext cx="1735999" cy="504000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BCFF11AC-582E-42E6-A1B0-3F1A71253796}"/>
              </a:ext>
            </a:extLst>
          </p:cNvPr>
          <p:cNvSpPr/>
          <p:nvPr/>
        </p:nvSpPr>
        <p:spPr>
          <a:xfrm>
            <a:off x="562241" y="5446905"/>
            <a:ext cx="457048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函数                          称为流函数   </a:t>
            </a:r>
            <a:endParaRPr lang="en-US" sz="2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48324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E06F99CB-0811-40A1-960F-1B59DF063EF0}"/>
              </a:ext>
            </a:extLst>
          </p:cNvPr>
          <p:cNvSpPr/>
          <p:nvPr/>
        </p:nvSpPr>
        <p:spPr>
          <a:xfrm>
            <a:off x="587723" y="1081121"/>
            <a:ext cx="26468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流函数的全导数：</a:t>
            </a:r>
            <a:endParaRPr lang="en-US" sz="2400" dirty="0">
              <a:solidFill>
                <a:srgbClr val="0000FF"/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3AC8BF9E-81FB-407B-9B60-24AB0F62000D}"/>
              </a:ext>
            </a:extLst>
          </p:cNvPr>
          <p:cNvSpPr/>
          <p:nvPr/>
        </p:nvSpPr>
        <p:spPr>
          <a:xfrm>
            <a:off x="6553200" y="1173789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或者</a:t>
            </a:r>
            <a:endParaRPr lang="en-US" sz="2400" dirty="0">
              <a:solidFill>
                <a:srgbClr val="0000FF"/>
              </a:solidFill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15940BB-9076-4505-9FAC-B1E2BB31A5A9}"/>
              </a:ext>
            </a:extLst>
          </p:cNvPr>
          <p:cNvSpPr/>
          <p:nvPr/>
        </p:nvSpPr>
        <p:spPr>
          <a:xfrm>
            <a:off x="527650" y="2194177"/>
            <a:ext cx="94179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在</a:t>
            </a:r>
            <a:r>
              <a:rPr lang="en-US" altLang="zh-CN" sz="2400" dirty="0" err="1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xy</a:t>
            </a:r>
            <a:r>
              <a:rPr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平面上，如果沿着某一路径，流函数为常数，即                ，那么</a:t>
            </a:r>
            <a:endParaRPr lang="en-US" sz="2400" dirty="0">
              <a:solidFill>
                <a:srgbClr val="0000FF"/>
              </a:solidFill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9A3403C4-F9A1-490F-831B-3ACD363EB797}"/>
              </a:ext>
            </a:extLst>
          </p:cNvPr>
          <p:cNvSpPr/>
          <p:nvPr/>
        </p:nvSpPr>
        <p:spPr>
          <a:xfrm>
            <a:off x="7162800" y="2995397"/>
            <a:ext cx="26468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</a:rPr>
              <a:t>流函数代表了流线</a:t>
            </a:r>
            <a:endParaRPr lang="en-US" sz="2400" b="1" dirty="0">
              <a:solidFill>
                <a:srgbClr val="FF0000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C731A62-B9A5-4921-B17E-48182C9312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1400" y="1032062"/>
            <a:ext cx="2815200" cy="828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63DEC0E-E3A3-4DCB-BDE7-B6D68CC923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6200" y="1173789"/>
            <a:ext cx="2762666" cy="504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D6FDD3A-EE75-4881-96E6-F544EA978A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23094" y="2201869"/>
            <a:ext cx="1086969" cy="432000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7BB6BABA-CDE2-4435-82B2-4B99C8B75E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54506" y="2776230"/>
            <a:ext cx="2488592" cy="900000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1C47355C-DFAB-45CD-A55E-2DBA363702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48000" y="3886200"/>
            <a:ext cx="6414766" cy="27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11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E06F99CB-0811-40A1-960F-1B59DF063EF0}"/>
              </a:ext>
            </a:extLst>
          </p:cNvPr>
          <p:cNvSpPr/>
          <p:nvPr/>
        </p:nvSpPr>
        <p:spPr>
          <a:xfrm>
            <a:off x="587723" y="1081121"/>
            <a:ext cx="541686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二维流动，可用流函数表示旋转角速度</a:t>
            </a:r>
            <a:endParaRPr lang="en-US" sz="2400" dirty="0">
              <a:solidFill>
                <a:srgbClr val="0000FF"/>
              </a:solidFill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9A3403C4-F9A1-490F-831B-3ACD363EB797}"/>
              </a:ext>
            </a:extLst>
          </p:cNvPr>
          <p:cNvSpPr/>
          <p:nvPr/>
        </p:nvSpPr>
        <p:spPr>
          <a:xfrm>
            <a:off x="556347" y="3124200"/>
            <a:ext cx="575349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</a:rPr>
              <a:t>如果流动无旋，流函数满足拉普拉斯方程</a:t>
            </a:r>
            <a:endParaRPr lang="en-US" sz="2400" b="1" dirty="0">
              <a:solidFill>
                <a:srgbClr val="FF0000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C4E1DFF-B1C6-4734-80FD-F1F1C35C58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7400" y="1056611"/>
            <a:ext cx="4249783" cy="51816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38BE9A7F-CC0A-4AF5-88EF-96BA925649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2400" y="1676400"/>
            <a:ext cx="2908663" cy="98842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C6A0601-2354-4309-BA93-0431777947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62400" y="3853272"/>
            <a:ext cx="3657600" cy="1005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1821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DF329C-4943-4EC9-8AE8-837C121FDA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例</a:t>
            </a:r>
            <a:r>
              <a:rPr lang="en-US" altLang="zh-CN" dirty="0"/>
              <a:t>2</a:t>
            </a:r>
            <a:r>
              <a:rPr lang="zh-CN" altLang="en-US" dirty="0"/>
              <a:t>：流函数</a:t>
            </a:r>
            <a:endParaRPr 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A72BB61-BD03-4730-9403-E58F27B1268A}"/>
              </a:ext>
            </a:extLst>
          </p:cNvPr>
          <p:cNvPicPr/>
          <p:nvPr/>
        </p:nvPicPr>
        <p:blipFill>
          <a:blip r:embed="rId2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670" y="1112413"/>
            <a:ext cx="1562100" cy="42481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C9469D83-0BCA-4E46-A776-7ECAF9727253}"/>
              </a:ext>
            </a:extLst>
          </p:cNvPr>
          <p:cNvSpPr/>
          <p:nvPr/>
        </p:nvSpPr>
        <p:spPr>
          <a:xfrm>
            <a:off x="457200" y="1106150"/>
            <a:ext cx="678903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已知流函数为                           ，求速度分量，判断是否有旋</a:t>
            </a:r>
            <a:endParaRPr lang="en-US" sz="2000" dirty="0">
              <a:solidFill>
                <a:srgbClr val="0000FF"/>
              </a:solidFill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B473104-E024-4652-A1BF-37E1BA80D4F4}"/>
              </a:ext>
            </a:extLst>
          </p:cNvPr>
          <p:cNvPicPr/>
          <p:nvPr/>
        </p:nvPicPr>
        <p:blipFill>
          <a:blip r:embed="rId3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1828800"/>
            <a:ext cx="2454910" cy="175831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9DB3A385-D4C2-4B57-BEFA-2E2DD00CB40C}"/>
              </a:ext>
            </a:extLst>
          </p:cNvPr>
          <p:cNvSpPr/>
          <p:nvPr/>
        </p:nvSpPr>
        <p:spPr>
          <a:xfrm>
            <a:off x="1524000" y="2590800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速度分量</a:t>
            </a:r>
            <a:endParaRPr lang="en-US" sz="2000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8D860424-E5B5-49B7-98CA-0AE6E673869E}"/>
              </a:ext>
            </a:extLst>
          </p:cNvPr>
          <p:cNvPicPr/>
          <p:nvPr/>
        </p:nvPicPr>
        <p:blipFill>
          <a:blip r:embed="rId4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6962" y="3962400"/>
            <a:ext cx="1453515" cy="18345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61ABED2A-A931-4AD3-963C-F9325E5D1B66}"/>
              </a:ext>
            </a:extLst>
          </p:cNvPr>
          <p:cNvPicPr/>
          <p:nvPr/>
        </p:nvPicPr>
        <p:blipFill>
          <a:blip r:embed="rId5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0691" y="4419600"/>
            <a:ext cx="2977515" cy="620395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6C158BDC-327B-46CB-BB5D-855573AC9F4A}"/>
              </a:ext>
            </a:extLst>
          </p:cNvPr>
          <p:cNvSpPr/>
          <p:nvPr/>
        </p:nvSpPr>
        <p:spPr>
          <a:xfrm>
            <a:off x="8458200" y="4474170"/>
            <a:ext cx="6976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无旋</a:t>
            </a:r>
            <a:endParaRPr 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3456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DF329C-4943-4EC9-8AE8-837C121FDA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绕无限长圆柱的理想无旋流动</a:t>
            </a:r>
            <a:endParaRPr 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DB3A385-D4C2-4B57-BEFA-2E2DD00CB40C}"/>
              </a:ext>
            </a:extLst>
          </p:cNvPr>
          <p:cNvSpPr/>
          <p:nvPr/>
        </p:nvSpPr>
        <p:spPr>
          <a:xfrm>
            <a:off x="4953000" y="1079776"/>
            <a:ext cx="428835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无旋流动的流函数满足拉普拉斯方程</a:t>
            </a:r>
            <a:endParaRPr lang="en-US" sz="20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6C158BDC-327B-46CB-BB5D-855573AC9F4A}"/>
              </a:ext>
            </a:extLst>
          </p:cNvPr>
          <p:cNvSpPr/>
          <p:nvPr/>
        </p:nvSpPr>
        <p:spPr>
          <a:xfrm>
            <a:off x="5410200" y="3519246"/>
            <a:ext cx="467307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解此方程，流函数需要满足以下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4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个条件</a:t>
            </a:r>
            <a:endParaRPr lang="en-US" sz="2000" dirty="0">
              <a:solidFill>
                <a:srgbClr val="FF0000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087DD9D-0071-460A-9067-F78EB63CE3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411" y="1317401"/>
            <a:ext cx="3849189" cy="2551611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5D779F36-5368-4CBB-B781-44FB051B7964}"/>
              </a:ext>
            </a:extLst>
          </p:cNvPr>
          <p:cNvSpPr/>
          <p:nvPr/>
        </p:nvSpPr>
        <p:spPr>
          <a:xfrm>
            <a:off x="1600200" y="3056141"/>
            <a:ext cx="14670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采用极坐标</a:t>
            </a:r>
            <a:endParaRPr lang="en-US" sz="20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7985B7B-FB02-47A8-A38C-EA15E1BDBA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5629" y="1529997"/>
            <a:ext cx="2612571" cy="722811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896B0E15-491F-42F7-87B3-17FCF4CB17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0800" y="2302919"/>
            <a:ext cx="3054159" cy="753222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BAC0918C-2B41-4860-ABC2-80C436C20E45}"/>
              </a:ext>
            </a:extLst>
          </p:cNvPr>
          <p:cNvSpPr/>
          <p:nvPr/>
        </p:nvSpPr>
        <p:spPr>
          <a:xfrm>
            <a:off x="4953000" y="2438400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速度分量</a:t>
            </a:r>
            <a:endParaRPr lang="en-US" sz="2000" dirty="0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C225FF04-1F19-4E33-B78E-BA49007CD4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5036" y="4129873"/>
            <a:ext cx="8939302" cy="213992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E1A013A-74FA-41A1-A680-ECD5C0AB25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1399" y="3922402"/>
            <a:ext cx="2638001" cy="681483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2B0990E2-D6BB-43D9-AB41-3F5A2E514AA0}"/>
              </a:ext>
            </a:extLst>
          </p:cNvPr>
          <p:cNvSpPr/>
          <p:nvPr/>
        </p:nvSpPr>
        <p:spPr>
          <a:xfrm>
            <a:off x="570411" y="4785039"/>
            <a:ext cx="114005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见附录</a:t>
            </a:r>
            <a:r>
              <a:rPr lang="en-US" altLang="zh-CN" sz="200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A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4267734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9DB3A385-D4C2-4B57-BEFA-2E2DD00CB40C}"/>
              </a:ext>
            </a:extLst>
          </p:cNvPr>
          <p:cNvSpPr/>
          <p:nvPr/>
        </p:nvSpPr>
        <p:spPr>
          <a:xfrm>
            <a:off x="923091" y="1113186"/>
            <a:ext cx="300595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上述拉普拉斯方程的解为</a:t>
            </a:r>
            <a:endParaRPr lang="en-US" sz="20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BAC0918C-2B41-4860-ABC2-80C436C20E45}"/>
              </a:ext>
            </a:extLst>
          </p:cNvPr>
          <p:cNvSpPr/>
          <p:nvPr/>
        </p:nvSpPr>
        <p:spPr>
          <a:xfrm>
            <a:off x="1143000" y="2546886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速度分量</a:t>
            </a:r>
            <a:endParaRPr lang="en-US" sz="2000" dirty="0"/>
          </a:p>
        </p:txBody>
      </p:sp>
      <p:sp>
        <p:nvSpPr>
          <p:cNvPr id="6" name="标题 5">
            <a:extLst>
              <a:ext uri="{FF2B5EF4-FFF2-40B4-BE49-F238E27FC236}">
                <a16:creationId xmlns:a16="http://schemas.microsoft.com/office/drawing/2014/main" id="{59CECB1D-93A4-4984-9C0B-187F09F29A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BFDADAF-E0CA-4047-8482-BBEFDF661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6799" y="1323409"/>
            <a:ext cx="3379003" cy="90431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25EA1B1-0338-4DE3-ABD7-5F6037773C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7012" y="2338154"/>
            <a:ext cx="3617266" cy="90431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1F681168-5AFC-4466-A9CB-DC3C3B395C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0" y="2435609"/>
            <a:ext cx="3622604" cy="752954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0F313F08-F045-4E1D-B157-896AC127E7D6}"/>
              </a:ext>
            </a:extLst>
          </p:cNvPr>
          <p:cNvSpPr/>
          <p:nvPr/>
        </p:nvSpPr>
        <p:spPr>
          <a:xfrm>
            <a:off x="1176595" y="3615531"/>
            <a:ext cx="267893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在圆柱表面 </a:t>
            </a:r>
            <a:r>
              <a:rPr lang="en-US" altLang="zh-CN" sz="200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000" i="1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r=a</a:t>
            </a:r>
            <a:r>
              <a:rPr lang="en-US" altLang="zh-CN" sz="200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) 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上有</a:t>
            </a:r>
            <a:endParaRPr lang="en-US" sz="2000" dirty="0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D16D91A7-509F-4103-8C2C-EA35BD7400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8199" y="3705437"/>
            <a:ext cx="937142" cy="36000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EE06359D-D327-46D4-9547-5D3331282A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3669437"/>
            <a:ext cx="2190424" cy="432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036DBAC1-62EB-42F4-ABE6-907CAD48CEC4}"/>
                  </a:ext>
                </a:extLst>
              </p:cNvPr>
              <p:cNvSpPr/>
              <p:nvPr/>
            </p:nvSpPr>
            <p:spPr>
              <a:xfrm>
                <a:off x="1828800" y="4341777"/>
                <a:ext cx="6783267" cy="10156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200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rPr>
                  <a:t>在圆柱表面 </a:t>
                </a:r>
                <a14:m>
                  <m:oMath xmlns:m="http://schemas.openxmlformats.org/officeDocument/2006/math">
                    <m:r>
                      <a:rPr lang="zh-CN" altLang="en-US" sz="200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华文中宋" panose="02010600040101010101" pitchFamily="2" charset="-122"/>
                        <a:cs typeface="Times New Roman" panose="02020603050405020304" pitchFamily="18" charset="0"/>
                      </a:rPr>
                      <m:t>𝜃</m:t>
                    </m:r>
                    <m:r>
                      <a:rPr lang="en-US" altLang="zh-CN" sz="20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华文中宋" panose="02010600040101010101" pitchFamily="2" charset="-122"/>
                        <a:cs typeface="Times New Roman" panose="020206030504050203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  <a:cs typeface="Times New Roman" panose="02020603050405020304" pitchFamily="18" charset="0"/>
                          </a:rPr>
                          <m:t>0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2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  <a:cs typeface="Times New Roman" panose="02020603050405020304" pitchFamily="18" charset="0"/>
                          </a:rPr>
                          <m:t>o</m:t>
                        </m:r>
                      </m:sup>
                    </m:sSup>
                    <m:r>
                      <a:rPr lang="zh-CN" altLang="en-US" sz="20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华文中宋" panose="02010600040101010101" pitchFamily="2" charset="-122"/>
                        <a:cs typeface="Times New Roman" panose="02020603050405020304" pitchFamily="18" charset="0"/>
                      </a:rPr>
                      <m:t>或者</m:t>
                    </m:r>
                    <m:r>
                      <a:rPr lang="zh-CN" altLang="en-US" sz="20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华文中宋" panose="02010600040101010101" pitchFamily="2" charset="-122"/>
                        <a:cs typeface="Times New Roman" panose="02020603050405020304" pitchFamily="18" charset="0"/>
                      </a:rPr>
                      <m:t>𝜃</m:t>
                    </m:r>
                    <m:r>
                      <a:rPr lang="en-US" altLang="zh-CN" sz="20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华文中宋" panose="02010600040101010101" pitchFamily="2" charset="-122"/>
                        <a:cs typeface="Times New Roman" panose="020206030504050203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  <a:cs typeface="Times New Roman" panose="02020603050405020304" pitchFamily="18" charset="0"/>
                          </a:rPr>
                          <m:t>18</m:t>
                        </m:r>
                        <m:r>
                          <a:rPr lang="en-US" altLang="zh-CN" sz="2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  <a:cs typeface="Times New Roman" panose="02020603050405020304" pitchFamily="18" charset="0"/>
                          </a:rPr>
                          <m:t>0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2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  <a:cs typeface="Times New Roman" panose="02020603050405020304" pitchFamily="18" charset="0"/>
                          </a:rPr>
                          <m:t>o</m:t>
                        </m:r>
                      </m:sup>
                    </m:sSup>
                  </m:oMath>
                </a14:m>
                <a:r>
                  <a:rPr lang="zh-CN" altLang="en-US" sz="200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rPr>
                  <a:t>处，速度为</a:t>
                </a:r>
                <a:r>
                  <a:rPr lang="en-US" altLang="zh-CN" sz="200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rPr>
                  <a:t>0</a:t>
                </a:r>
                <a:r>
                  <a:rPr lang="zh-CN" altLang="en-US" sz="200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rPr>
                  <a:t>，这两点称为</a:t>
                </a:r>
                <a:endParaRPr lang="en-US" altLang="zh-CN" sz="2000" dirty="0">
                  <a:solidFill>
                    <a:srgbClr val="0000FF"/>
                  </a:solidFill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  <a:p>
                <a:endParaRPr lang="en-US" altLang="zh-CN" sz="2000" dirty="0">
                  <a:solidFill>
                    <a:srgbClr val="0000FF"/>
                  </a:solidFill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  <a:p>
                <a:r>
                  <a:rPr lang="zh-CN" alt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rPr>
                  <a:t>                      驻点 （</a:t>
                </a:r>
                <a:r>
                  <a:rPr lang="en-US" altLang="zh-CN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rPr>
                  <a:t>stagnation point</a:t>
                </a:r>
                <a:r>
                  <a:rPr lang="zh-CN" alt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rPr>
                  <a:t>），</a:t>
                </a:r>
                <a:r>
                  <a:rPr lang="zh-CN" altLang="en-US" sz="2000">
                    <a:solidFill>
                      <a:srgbClr val="FF0000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rPr>
                  <a:t>前后驻点</a:t>
                </a:r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036DBAC1-62EB-42F4-ABE6-907CAD48CE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8800" y="4341777"/>
                <a:ext cx="6783267" cy="1015663"/>
              </a:xfrm>
              <a:prstGeom prst="rect">
                <a:avLst/>
              </a:prstGeom>
              <a:blipFill>
                <a:blip r:embed="rId7"/>
                <a:stretch>
                  <a:fillRect l="-898" t="-2994" r="-180" b="-89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285220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DF329C-4943-4EC9-8AE8-837C121FDA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无旋流动的速度势（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velocity</a:t>
            </a:r>
            <a:r>
              <a:rPr lang="en-US" altLang="zh-CN" dirty="0"/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potential</a:t>
            </a:r>
            <a:r>
              <a:rPr lang="zh-CN" altLang="en-US" dirty="0"/>
              <a:t>）</a:t>
            </a:r>
            <a:endParaRPr 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DB3A385-D4C2-4B57-BEFA-2E2DD00CB40C}"/>
              </a:ext>
            </a:extLst>
          </p:cNvPr>
          <p:cNvSpPr/>
          <p:nvPr/>
        </p:nvSpPr>
        <p:spPr>
          <a:xfrm>
            <a:off x="542091" y="1175212"/>
            <a:ext cx="704551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引入新的函数，使得                                   ，则无旋流动下，有</a:t>
            </a:r>
            <a:endParaRPr 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6C158BDC-327B-46CB-BB5D-855573AC9F4A}"/>
                  </a:ext>
                </a:extLst>
              </p:cNvPr>
              <p:cNvSpPr/>
              <p:nvPr/>
            </p:nvSpPr>
            <p:spPr>
              <a:xfrm>
                <a:off x="4495800" y="4322970"/>
                <a:ext cx="3865161" cy="16312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CN" altLang="en-US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华文中宋" panose="02010600040101010101" pitchFamily="2" charset="-122"/>
                        <a:cs typeface="Times New Roman" panose="02020603050405020304" pitchFamily="18" charset="0"/>
                      </a:rPr>
                      <m:t>函数</m:t>
                    </m:r>
                    <m:r>
                      <a:rPr lang="zh-CN" altLang="en-US" sz="20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华文中宋" panose="02010600040101010101" pitchFamily="2" charset="-122"/>
                        <a:cs typeface="Times New Roman" panose="02020603050405020304" pitchFamily="18" charset="0"/>
                      </a:rPr>
                      <m:t>𝜙</m:t>
                    </m:r>
                    <m:r>
                      <a:rPr lang="zh-CN" altLang="en-US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华文中宋" panose="02010600040101010101" pitchFamily="2" charset="-122"/>
                        <a:cs typeface="Times New Roman" panose="02020603050405020304" pitchFamily="18" charset="0"/>
                      </a:rPr>
                      <m:t>称为</m:t>
                    </m:r>
                  </m:oMath>
                </a14:m>
                <a:r>
                  <a:rPr lang="zh-CN" alt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rPr>
                  <a:t>速度势</a:t>
                </a:r>
                <a:endParaRPr lang="en-US" altLang="zh-CN" sz="2000" dirty="0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  <a:p>
                <a:endParaRPr lang="en-US" altLang="zh-CN" sz="2000" dirty="0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Wingdings" panose="05000000000000000000" pitchFamily="2" charset="2"/>
                  <a:buChar char="Ø"/>
                </a:pPr>
                <a:r>
                  <a:rPr lang="zh-CN" alt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rPr>
                  <a:t>只有在无旋流动下存在</a:t>
                </a:r>
                <a:endParaRPr lang="en-US" altLang="zh-CN" sz="2000" dirty="0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Wingdings" panose="05000000000000000000" pitchFamily="2" charset="2"/>
                  <a:buChar char="Ø"/>
                </a:pPr>
                <a:r>
                  <a:rPr lang="zh-CN" alt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rPr>
                  <a:t>对可压缩、非稳态流动也适用</a:t>
                </a:r>
                <a:endParaRPr lang="en-US" altLang="zh-CN" sz="2000" dirty="0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Wingdings" panose="05000000000000000000" pitchFamily="2" charset="2"/>
                  <a:buChar char="Ø"/>
                </a:pPr>
                <a:r>
                  <a:rPr lang="zh-CN" alt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rPr>
                  <a:t>对三维流动适用</a:t>
                </a:r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6C158BDC-327B-46CB-BB5D-855573AC9F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5800" y="4322970"/>
                <a:ext cx="3865161" cy="1631216"/>
              </a:xfrm>
              <a:prstGeom prst="rect">
                <a:avLst/>
              </a:prstGeom>
              <a:blipFill>
                <a:blip r:embed="rId2"/>
                <a:stretch>
                  <a:fillRect l="-1420" t="-1866" r="-1104" b="-52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矩形 11">
            <a:extLst>
              <a:ext uri="{FF2B5EF4-FFF2-40B4-BE49-F238E27FC236}">
                <a16:creationId xmlns:a16="http://schemas.microsoft.com/office/drawing/2014/main" id="{5D779F36-5368-4CBB-B781-44FB051B7964}"/>
              </a:ext>
            </a:extLst>
          </p:cNvPr>
          <p:cNvSpPr/>
          <p:nvPr/>
        </p:nvSpPr>
        <p:spPr>
          <a:xfrm>
            <a:off x="609600" y="2734428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改写一下</a:t>
            </a:r>
            <a:endParaRPr lang="en-US" sz="20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BAC0918C-2B41-4860-ABC2-80C436C20E45}"/>
              </a:ext>
            </a:extLst>
          </p:cNvPr>
          <p:cNvSpPr/>
          <p:nvPr/>
        </p:nvSpPr>
        <p:spPr>
          <a:xfrm>
            <a:off x="685800" y="3523408"/>
            <a:ext cx="95410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必须有</a:t>
            </a:r>
            <a:endParaRPr lang="en-US" sz="20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2FC3D15-659B-4DE8-94B5-44C33702F0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0" y="1209085"/>
            <a:ext cx="2015998" cy="3600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B4FCB88-F708-478B-8DD6-CDC626F797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3861" y="1635031"/>
            <a:ext cx="2359322" cy="900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512FB2E-E291-4D55-A8F3-1EEF2B4297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861" y="2517885"/>
            <a:ext cx="2244000" cy="7920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403F411-6576-4CCF-9F09-99D1EC7012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9464" y="3268172"/>
            <a:ext cx="1246536" cy="7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2272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9DB3A385-D4C2-4B57-BEFA-2E2DD00CB40C}"/>
              </a:ext>
            </a:extLst>
          </p:cNvPr>
          <p:cNvSpPr/>
          <p:nvPr/>
        </p:nvSpPr>
        <p:spPr>
          <a:xfrm>
            <a:off x="542091" y="1175212"/>
            <a:ext cx="274947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速度用势函数表示，有</a:t>
            </a:r>
            <a:endParaRPr lang="en-US" sz="20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6C158BDC-327B-46CB-BB5D-855573AC9F4A}"/>
              </a:ext>
            </a:extLst>
          </p:cNvPr>
          <p:cNvSpPr/>
          <p:nvPr/>
        </p:nvSpPr>
        <p:spPr>
          <a:xfrm>
            <a:off x="3291562" y="4800600"/>
            <a:ext cx="300595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势函数满足拉普拉斯方程</a:t>
            </a:r>
            <a:endParaRPr lang="en-US" altLang="zh-CN" sz="2000" dirty="0">
              <a:solidFill>
                <a:srgbClr val="FF0000"/>
              </a:solidFill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endParaRPr lang="en-US" altLang="zh-CN" sz="2000" dirty="0">
              <a:solidFill>
                <a:srgbClr val="FF0000"/>
              </a:solidFill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5D779F36-5368-4CBB-B781-44FB051B7964}"/>
              </a:ext>
            </a:extLst>
          </p:cNvPr>
          <p:cNvSpPr/>
          <p:nvPr/>
        </p:nvSpPr>
        <p:spPr>
          <a:xfrm>
            <a:off x="542091" y="2535030"/>
            <a:ext cx="19800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也就是梯度形式</a:t>
            </a:r>
            <a:endParaRPr lang="en-US" sz="20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BAC0918C-2B41-4860-ABC2-80C436C20E45}"/>
              </a:ext>
            </a:extLst>
          </p:cNvPr>
          <p:cNvSpPr/>
          <p:nvPr/>
        </p:nvSpPr>
        <p:spPr>
          <a:xfrm>
            <a:off x="609374" y="3277137"/>
            <a:ext cx="403187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对不可压缩流动，连续性方程满足</a:t>
            </a:r>
            <a:endParaRPr lang="en-US" sz="2000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988B90A3-A8BE-4FD3-94B4-D05B98FB8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0C373F5C-30E7-4885-8DF2-85EB305ACA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1476749"/>
            <a:ext cx="5876182" cy="9720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C7D7E94F-58D5-4BBE-BBDC-564CDAF8D6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4942" y="2600102"/>
            <a:ext cx="1161289" cy="3600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4CA8F708-24F7-4E58-81FA-0E2FBA6902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2575" y="3297192"/>
            <a:ext cx="1184516" cy="360000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2A172058-377E-4226-BD97-2BD228F3A072}"/>
              </a:ext>
            </a:extLst>
          </p:cNvPr>
          <p:cNvSpPr/>
          <p:nvPr/>
        </p:nvSpPr>
        <p:spPr>
          <a:xfrm>
            <a:off x="609374" y="3866694"/>
            <a:ext cx="6976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因此</a:t>
            </a:r>
            <a:endParaRPr lang="en-US" sz="2000" dirty="0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339BFE51-39D6-46FB-B60F-76ACBE4601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68190" y="3918021"/>
            <a:ext cx="2717416" cy="540000"/>
          </a:xfrm>
          <a:prstGeom prst="rect">
            <a:avLst/>
          </a:prstGeom>
        </p:spPr>
      </p:pic>
      <p:sp>
        <p:nvSpPr>
          <p:cNvPr id="18" name="object 5">
            <a:extLst>
              <a:ext uri="{FF2B5EF4-FFF2-40B4-BE49-F238E27FC236}">
                <a16:creationId xmlns:a16="http://schemas.microsoft.com/office/drawing/2014/main" id="{E1C62B1E-144E-4A5B-B05D-9FEA72174ADE}"/>
              </a:ext>
            </a:extLst>
          </p:cNvPr>
          <p:cNvSpPr/>
          <p:nvPr/>
        </p:nvSpPr>
        <p:spPr>
          <a:xfrm>
            <a:off x="8839200" y="971066"/>
            <a:ext cx="2276152" cy="300204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62" dirty="0">
              <a:latin typeface="黑体" panose="02010609060101010101" pitchFamily="49" charset="-122"/>
            </a:endParaRPr>
          </a:p>
        </p:txBody>
      </p:sp>
      <p:sp>
        <p:nvSpPr>
          <p:cNvPr id="19" name="object 6">
            <a:extLst>
              <a:ext uri="{FF2B5EF4-FFF2-40B4-BE49-F238E27FC236}">
                <a16:creationId xmlns:a16="http://schemas.microsoft.com/office/drawing/2014/main" id="{6D355AA2-ED03-4748-B2A8-F98880903C31}"/>
              </a:ext>
            </a:extLst>
          </p:cNvPr>
          <p:cNvSpPr txBox="1"/>
          <p:nvPr/>
        </p:nvSpPr>
        <p:spPr>
          <a:xfrm>
            <a:off x="8534400" y="4176022"/>
            <a:ext cx="3405554" cy="2016169"/>
          </a:xfrm>
          <a:prstGeom prst="rect">
            <a:avLst/>
          </a:prstGeom>
        </p:spPr>
        <p:txBody>
          <a:bodyPr vert="horz" wrap="square" lIns="0" tIns="11723" rIns="0" bIns="0" rtlCol="0">
            <a:spAutoFit/>
          </a:bodyPr>
          <a:lstStyle/>
          <a:p>
            <a:pPr marL="31653">
              <a:lnSpc>
                <a:spcPts val="2520"/>
              </a:lnSpc>
              <a:spcBef>
                <a:spcPts val="92"/>
              </a:spcBef>
            </a:pPr>
            <a:r>
              <a:rPr sz="2215" b="1" u="sng" spc="-554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215" b="1" u="sng" spc="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黑体" panose="02010609060101010101" pitchFamily="49" charset="-122"/>
                <a:cs typeface="华文中宋"/>
              </a:rPr>
              <a:t>拉格朗</a:t>
            </a:r>
            <a:r>
              <a:rPr sz="2215" b="1" u="sng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黑体" panose="02010609060101010101" pitchFamily="49" charset="-122"/>
                <a:cs typeface="华文中宋"/>
              </a:rPr>
              <a:t>日</a:t>
            </a:r>
            <a:r>
              <a:rPr sz="2215" b="1" dirty="0">
                <a:latin typeface="Times New Roman"/>
                <a:cs typeface="Times New Roman"/>
              </a:rPr>
              <a:t>(</a:t>
            </a:r>
            <a:r>
              <a:rPr sz="2215" b="1" spc="-5" dirty="0">
                <a:latin typeface="黑体" panose="02010609060101010101" pitchFamily="49" charset="-122"/>
                <a:cs typeface="华文中宋"/>
              </a:rPr>
              <a:t>法国）</a:t>
            </a:r>
            <a:endParaRPr sz="2215" dirty="0">
              <a:latin typeface="黑体" panose="02010609060101010101" pitchFamily="49" charset="-122"/>
              <a:cs typeface="华文中宋"/>
            </a:endParaRPr>
          </a:p>
          <a:p>
            <a:pPr marL="32239">
              <a:lnSpc>
                <a:spcPts val="2077"/>
              </a:lnSpc>
            </a:pPr>
            <a:r>
              <a:rPr sz="1846" dirty="0">
                <a:latin typeface="Times New Roman"/>
                <a:cs typeface="Times New Roman"/>
              </a:rPr>
              <a:t>(J. L. Lagrange,1736</a:t>
            </a:r>
            <a:r>
              <a:rPr sz="1846" dirty="0">
                <a:latin typeface="华文新魏"/>
                <a:cs typeface="华文新魏"/>
              </a:rPr>
              <a:t>－</a:t>
            </a:r>
            <a:r>
              <a:rPr sz="1846" dirty="0">
                <a:latin typeface="Times New Roman"/>
                <a:cs typeface="Times New Roman"/>
              </a:rPr>
              <a:t>1813</a:t>
            </a:r>
            <a:r>
              <a:rPr sz="1846" spc="-55" dirty="0">
                <a:latin typeface="Times New Roman"/>
                <a:cs typeface="Times New Roman"/>
              </a:rPr>
              <a:t> </a:t>
            </a:r>
            <a:r>
              <a:rPr sz="1846" dirty="0">
                <a:latin typeface="Times New Roman"/>
                <a:cs typeface="Times New Roman"/>
              </a:rPr>
              <a:t>)</a:t>
            </a:r>
          </a:p>
          <a:p>
            <a:pPr marL="11723" marR="4689">
              <a:lnSpc>
                <a:spcPct val="125099"/>
              </a:lnSpc>
              <a:spcBef>
                <a:spcPts val="526"/>
              </a:spcBef>
            </a:pPr>
            <a:r>
              <a:rPr b="1" spc="-5" dirty="0">
                <a:latin typeface="+mj-ea"/>
                <a:ea typeface="+mj-ea"/>
                <a:cs typeface="华文中宋"/>
              </a:rPr>
              <a:t>提出</a:t>
            </a:r>
            <a:r>
              <a:rPr b="1" spc="-9" dirty="0">
                <a:latin typeface="+mj-ea"/>
                <a:ea typeface="+mj-ea"/>
                <a:cs typeface="华文中宋"/>
              </a:rPr>
              <a:t>新</a:t>
            </a:r>
            <a:r>
              <a:rPr b="1" spc="-5" dirty="0">
                <a:latin typeface="+mj-ea"/>
                <a:ea typeface="+mj-ea"/>
                <a:cs typeface="华文中宋"/>
              </a:rPr>
              <a:t>的流体动力学微分方程，使</a:t>
            </a:r>
            <a:r>
              <a:rPr b="1" dirty="0">
                <a:latin typeface="+mj-ea"/>
                <a:ea typeface="+mj-ea"/>
                <a:cs typeface="华文中宋"/>
              </a:rPr>
              <a:t>流</a:t>
            </a:r>
            <a:r>
              <a:rPr b="1" spc="-5" dirty="0">
                <a:latin typeface="+mj-ea"/>
                <a:ea typeface="+mj-ea"/>
                <a:cs typeface="华文中宋"/>
              </a:rPr>
              <a:t>体动</a:t>
            </a:r>
            <a:r>
              <a:rPr b="1" dirty="0">
                <a:latin typeface="+mj-ea"/>
                <a:ea typeface="+mj-ea"/>
                <a:cs typeface="华文中宋"/>
              </a:rPr>
              <a:t>力</a:t>
            </a:r>
            <a:r>
              <a:rPr b="1" spc="-5" dirty="0">
                <a:latin typeface="+mj-ea"/>
                <a:ea typeface="+mj-ea"/>
                <a:cs typeface="华文中宋"/>
              </a:rPr>
              <a:t>学的解析方法有了进一步发展，并提出了</a:t>
            </a:r>
            <a:r>
              <a:rPr b="1" dirty="0">
                <a:latin typeface="+mj-ea"/>
                <a:ea typeface="+mj-ea"/>
                <a:cs typeface="华文中宋"/>
              </a:rPr>
              <a:t>流</a:t>
            </a:r>
            <a:r>
              <a:rPr b="1" spc="-5" dirty="0">
                <a:latin typeface="+mj-ea"/>
                <a:ea typeface="+mj-ea"/>
                <a:cs typeface="华文中宋"/>
              </a:rPr>
              <a:t>函数</a:t>
            </a:r>
            <a:r>
              <a:rPr lang="zh-CN" altLang="en-US" b="1" spc="-5" dirty="0">
                <a:latin typeface="+mj-ea"/>
                <a:ea typeface="+mj-ea"/>
                <a:cs typeface="华文中宋"/>
              </a:rPr>
              <a:t>和速度势</a:t>
            </a:r>
            <a:r>
              <a:rPr b="1" spc="9" dirty="0" err="1">
                <a:latin typeface="+mj-ea"/>
                <a:ea typeface="+mj-ea"/>
                <a:cs typeface="华文中宋"/>
              </a:rPr>
              <a:t>的</a:t>
            </a:r>
            <a:r>
              <a:rPr b="1" spc="-5" dirty="0" err="1">
                <a:latin typeface="+mj-ea"/>
                <a:ea typeface="+mj-ea"/>
                <a:cs typeface="华文中宋"/>
              </a:rPr>
              <a:t>概念</a:t>
            </a:r>
            <a:r>
              <a:rPr b="1" spc="-5" dirty="0">
                <a:latin typeface="+mj-ea"/>
                <a:ea typeface="+mj-ea"/>
                <a:cs typeface="华文中宋"/>
              </a:rPr>
              <a:t>。</a:t>
            </a:r>
            <a:endParaRPr b="1" dirty="0">
              <a:latin typeface="+mj-ea"/>
              <a:ea typeface="+mj-ea"/>
              <a:cs typeface="华文中宋"/>
            </a:endParaRPr>
          </a:p>
        </p:txBody>
      </p:sp>
    </p:spTree>
    <p:extLst>
      <p:ext uri="{BB962C8B-B14F-4D97-AF65-F5344CB8AC3E}">
        <p14:creationId xmlns:p14="http://schemas.microsoft.com/office/powerpoint/2010/main" val="2427272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7"/>
          <p:cNvSpPr>
            <a:spLocks noChangeArrowheads="1"/>
          </p:cNvSpPr>
          <p:nvPr/>
        </p:nvSpPr>
        <p:spPr bwMode="auto">
          <a:xfrm>
            <a:off x="914400" y="228600"/>
            <a:ext cx="816771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sz="2800" b="1" kern="1000" spc="-150" dirty="0">
                <a:ln w="1905"/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第</a:t>
            </a:r>
            <a:r>
              <a:rPr lang="en-US" altLang="zh-CN" sz="2800" b="1" kern="1000" spc="-150" dirty="0">
                <a:ln w="1905"/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5</a:t>
            </a:r>
            <a:r>
              <a:rPr lang="zh-CN" altLang="en-US" sz="2800" b="1" kern="1000" spc="-150" dirty="0">
                <a:ln w="1905"/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讲  理想流体流动和量纲分析法</a:t>
            </a:r>
            <a:endParaRPr lang="en-US" altLang="zh-CN" sz="2800" b="1" kern="1000" spc="-150" dirty="0">
              <a:ln w="1905"/>
              <a:solidFill>
                <a:srgbClr val="C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1219200" y="1219200"/>
            <a:ext cx="8021183" cy="4536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514350" indent="-514350" eaLnBrk="0" hangingPunct="0">
              <a:lnSpc>
                <a:spcPct val="130000"/>
              </a:lnSpc>
              <a:buClr>
                <a:srgbClr val="800000"/>
              </a:buClr>
              <a:buAutoNum type="arabicPeriod"/>
              <a:defRPr/>
            </a:pPr>
            <a:r>
              <a:rPr lang="zh-CN" altLang="en-US" sz="2800" kern="0" dirty="0">
                <a:latin typeface="Times New Roman" panose="02020603050405020304" pitchFamily="18" charset="0"/>
                <a:ea typeface="华文中宋" pitchFamily="2" charset="-122"/>
                <a:cs typeface="Times New Roman" panose="02020603050405020304" pitchFamily="18" charset="0"/>
              </a:rPr>
              <a:t>理想流体流动</a:t>
            </a:r>
            <a:endParaRPr lang="en-US" altLang="zh-CN" sz="2800" kern="0" dirty="0">
              <a:latin typeface="Times New Roman" panose="02020603050405020304" pitchFamily="18" charset="0"/>
              <a:ea typeface="华文中宋" pitchFamily="2" charset="-122"/>
              <a:cs typeface="Times New Roman" panose="02020603050405020304" pitchFamily="18" charset="0"/>
            </a:endParaRPr>
          </a:p>
          <a:p>
            <a:pPr marL="514350" indent="-514350" eaLnBrk="0" hangingPunct="0">
              <a:lnSpc>
                <a:spcPct val="130000"/>
              </a:lnSpc>
              <a:buClr>
                <a:srgbClr val="800000"/>
              </a:buClr>
              <a:buAutoNum type="arabicPeriod"/>
              <a:defRPr/>
            </a:pPr>
            <a:r>
              <a:rPr lang="zh-CN" altLang="en-US" sz="2800" kern="0" dirty="0">
                <a:latin typeface="Times New Roman" panose="02020603050405020304" pitchFamily="18" charset="0"/>
                <a:ea typeface="华文中宋" pitchFamily="2" charset="-122"/>
                <a:cs typeface="Times New Roman" panose="02020603050405020304" pitchFamily="18" charset="0"/>
              </a:rPr>
              <a:t>量纲分析</a:t>
            </a:r>
          </a:p>
        </p:txBody>
      </p:sp>
    </p:spTree>
    <p:extLst>
      <p:ext uri="{BB962C8B-B14F-4D97-AF65-F5344CB8AC3E}">
        <p14:creationId xmlns:p14="http://schemas.microsoft.com/office/powerpoint/2010/main" val="25400350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9DB3A385-D4C2-4B57-BEFA-2E2DD00CB40C}"/>
              </a:ext>
            </a:extLst>
          </p:cNvPr>
          <p:cNvSpPr/>
          <p:nvPr/>
        </p:nvSpPr>
        <p:spPr>
          <a:xfrm>
            <a:off x="542091" y="1175212"/>
            <a:ext cx="403187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沿着流函数的等值线（流线），有</a:t>
            </a:r>
            <a:endParaRPr lang="en-US" sz="20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6C158BDC-327B-46CB-BB5D-855573AC9F4A}"/>
              </a:ext>
            </a:extLst>
          </p:cNvPr>
          <p:cNvSpPr/>
          <p:nvPr/>
        </p:nvSpPr>
        <p:spPr>
          <a:xfrm>
            <a:off x="501903" y="5109067"/>
            <a:ext cx="300595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势函数和流函数相互正交</a:t>
            </a:r>
            <a:endParaRPr lang="en-US" altLang="zh-CN" sz="2000" dirty="0">
              <a:solidFill>
                <a:srgbClr val="FF0000"/>
              </a:solidFill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5D779F36-5368-4CBB-B781-44FB051B7964}"/>
              </a:ext>
            </a:extLst>
          </p:cNvPr>
          <p:cNvSpPr/>
          <p:nvPr/>
        </p:nvSpPr>
        <p:spPr>
          <a:xfrm>
            <a:off x="542091" y="2603436"/>
            <a:ext cx="172354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对势函数，有</a:t>
            </a:r>
            <a:endParaRPr lang="en-US" sz="2000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988B90A3-A8BE-4FD3-94B4-D05B98FB8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势函数与流函数之间的关系</a:t>
            </a:r>
            <a:endParaRPr lang="en-US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2A172058-377E-4226-BD97-2BD228F3A072}"/>
              </a:ext>
            </a:extLst>
          </p:cNvPr>
          <p:cNvSpPr/>
          <p:nvPr/>
        </p:nvSpPr>
        <p:spPr>
          <a:xfrm>
            <a:off x="506232" y="4143112"/>
            <a:ext cx="6976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因此</a:t>
            </a:r>
            <a:endParaRPr lang="en-US" sz="2000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9D2932C-A246-453B-A300-1C9FD66DD3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4347" y="852541"/>
            <a:ext cx="6078583" cy="2704011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CFF44631-BB07-4DAF-8975-F5B2F0F471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1628213"/>
            <a:ext cx="2815224" cy="79801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84447C1-F5E1-48BE-9946-FC9C6F0A68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089816"/>
            <a:ext cx="4471326" cy="87968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E3C9244-C240-4D72-83F2-679CB1A97F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8556" y="4075726"/>
            <a:ext cx="4035791" cy="80107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C616B16-689F-4592-9BFD-F869AED844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85256" y="3396368"/>
            <a:ext cx="3900524" cy="32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392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9DB3A385-D4C2-4B57-BEFA-2E2DD00CB40C}"/>
              </a:ext>
            </a:extLst>
          </p:cNvPr>
          <p:cNvSpPr/>
          <p:nvPr/>
        </p:nvSpPr>
        <p:spPr>
          <a:xfrm>
            <a:off x="542091" y="1175212"/>
            <a:ext cx="531427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已知二维流动的速度分布，求流函数和速度势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988B90A3-A8BE-4FD3-94B4-D05B98FB8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例</a:t>
            </a:r>
            <a:r>
              <a:rPr lang="en-US" altLang="zh-CN" dirty="0"/>
              <a:t>3</a:t>
            </a:r>
            <a:r>
              <a:rPr lang="zh-CN" altLang="en-US" dirty="0"/>
              <a:t>：求二维流动的流函数和速度势</a:t>
            </a:r>
            <a:endParaRPr lang="en-US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8D16601A-6931-4784-862B-F6DE7EFAAA6D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7181" y="1231176"/>
            <a:ext cx="2013858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329A9088-C177-4627-AD3C-754C3F39FA3C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6484" y="1183804"/>
            <a:ext cx="2082166" cy="432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623530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9DB3A385-D4C2-4B57-BEFA-2E2DD00CB40C}"/>
              </a:ext>
            </a:extLst>
          </p:cNvPr>
          <p:cNvSpPr/>
          <p:nvPr/>
        </p:nvSpPr>
        <p:spPr>
          <a:xfrm>
            <a:off x="542091" y="1175212"/>
            <a:ext cx="531427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已知二维流动的速度分布，求流函数和速度势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5D779F36-5368-4CBB-B781-44FB051B7964}"/>
              </a:ext>
            </a:extLst>
          </p:cNvPr>
          <p:cNvSpPr/>
          <p:nvPr/>
        </p:nvSpPr>
        <p:spPr>
          <a:xfrm>
            <a:off x="542091" y="2027568"/>
            <a:ext cx="300595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可以检查连续性是否满足</a:t>
            </a:r>
            <a:endParaRPr lang="en-US" sz="2000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988B90A3-A8BE-4FD3-94B4-D05B98FB8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例</a:t>
            </a:r>
            <a:r>
              <a:rPr lang="en-US" altLang="zh-CN" dirty="0"/>
              <a:t>3</a:t>
            </a:r>
            <a:r>
              <a:rPr lang="zh-CN" altLang="en-US" dirty="0"/>
              <a:t>：求二维流动的流函数和速度势</a:t>
            </a:r>
            <a:endParaRPr lang="en-US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2A172058-377E-4226-BD97-2BD228F3A072}"/>
              </a:ext>
            </a:extLst>
          </p:cNvPr>
          <p:cNvSpPr/>
          <p:nvPr/>
        </p:nvSpPr>
        <p:spPr>
          <a:xfrm>
            <a:off x="609600" y="2742030"/>
            <a:ext cx="19800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引入流函数，有</a:t>
            </a:r>
            <a:endParaRPr lang="en-US" sz="2000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8D16601A-6931-4784-862B-F6DE7EFAAA6D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7181" y="1231176"/>
            <a:ext cx="2013858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329A9088-C177-4627-AD3C-754C3F39FA3C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6484" y="1183804"/>
            <a:ext cx="2082166" cy="43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69137BA1-24AE-4ECF-9A88-10C14C67EC86}"/>
              </a:ext>
            </a:extLst>
          </p:cNvPr>
          <p:cNvPicPr/>
          <p:nvPr/>
        </p:nvPicPr>
        <p:blipFill rotWithShape="1">
          <a:blip r:embed="rId4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88"/>
          <a:stretch/>
        </p:blipFill>
        <p:spPr bwMode="auto">
          <a:xfrm>
            <a:off x="3548042" y="2667000"/>
            <a:ext cx="1824498" cy="658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4BF2D446-DAB2-4FDF-9053-09D7424989BF}"/>
              </a:ext>
            </a:extLst>
          </p:cNvPr>
          <p:cNvPicPr/>
          <p:nvPr/>
        </p:nvPicPr>
        <p:blipFill rotWithShape="1">
          <a:blip r:embed="rId5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81"/>
          <a:stretch/>
        </p:blipFill>
        <p:spPr bwMode="auto">
          <a:xfrm>
            <a:off x="6637181" y="2615377"/>
            <a:ext cx="2076924" cy="65341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D3C9A624-F97C-40B9-B1C6-EF141608A989}"/>
              </a:ext>
            </a:extLst>
          </p:cNvPr>
          <p:cNvSpPr/>
          <p:nvPr/>
        </p:nvSpPr>
        <p:spPr>
          <a:xfrm>
            <a:off x="5428550" y="2811581"/>
            <a:ext cx="48282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(1)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309465B7-AA03-496C-9AB5-F20802C91FF1}"/>
              </a:ext>
            </a:extLst>
          </p:cNvPr>
          <p:cNvSpPr/>
          <p:nvPr/>
        </p:nvSpPr>
        <p:spPr>
          <a:xfrm>
            <a:off x="8651040" y="2742030"/>
            <a:ext cx="48282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(2)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6FB7B763-8A7B-49AE-822F-D67C0181052B}"/>
              </a:ext>
            </a:extLst>
          </p:cNvPr>
          <p:cNvSpPr/>
          <p:nvPr/>
        </p:nvSpPr>
        <p:spPr>
          <a:xfrm>
            <a:off x="609600" y="3372484"/>
            <a:ext cx="518603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对方程</a:t>
            </a:r>
            <a:r>
              <a:rPr lang="en-US" altLang="zh-CN" sz="200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200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积分均可，选择对</a:t>
            </a:r>
            <a:r>
              <a:rPr lang="en-US" altLang="zh-CN" sz="200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进行积分，有</a:t>
            </a:r>
            <a:endParaRPr lang="en-US" sz="2000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C40E0563-7E13-42DC-A763-F027B6B559C7}"/>
              </a:ext>
            </a:extLst>
          </p:cNvPr>
          <p:cNvSpPr/>
          <p:nvPr/>
        </p:nvSpPr>
        <p:spPr>
          <a:xfrm>
            <a:off x="8544458" y="3429000"/>
            <a:ext cx="48282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(3)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98A0AB34-4566-4485-9039-2626707DAD99}"/>
              </a:ext>
            </a:extLst>
          </p:cNvPr>
          <p:cNvSpPr/>
          <p:nvPr/>
        </p:nvSpPr>
        <p:spPr>
          <a:xfrm>
            <a:off x="542091" y="4020303"/>
            <a:ext cx="274947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方程</a:t>
            </a:r>
            <a:r>
              <a:rPr lang="en-US" altLang="zh-CN" sz="200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对</a:t>
            </a:r>
            <a:r>
              <a:rPr lang="en-US" altLang="zh-CN" sz="2000" i="1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x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进行微分，有</a:t>
            </a:r>
            <a:endParaRPr lang="en-US" sz="2000" dirty="0"/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E68ADCC8-5757-49B9-9040-7471324794B8}"/>
              </a:ext>
            </a:extLst>
          </p:cNvPr>
          <p:cNvPicPr/>
          <p:nvPr/>
        </p:nvPicPr>
        <p:blipFill rotWithShape="1">
          <a:blip r:embed="rId6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32"/>
          <a:stretch/>
        </p:blipFill>
        <p:spPr bwMode="auto">
          <a:xfrm>
            <a:off x="3937771" y="3891110"/>
            <a:ext cx="2237105" cy="658495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矩形 23">
            <a:extLst>
              <a:ext uri="{FF2B5EF4-FFF2-40B4-BE49-F238E27FC236}">
                <a16:creationId xmlns:a16="http://schemas.microsoft.com/office/drawing/2014/main" id="{C43582B3-C6AC-4587-9249-04F19E6576A7}"/>
              </a:ext>
            </a:extLst>
          </p:cNvPr>
          <p:cNvSpPr/>
          <p:nvPr/>
        </p:nvSpPr>
        <p:spPr>
          <a:xfrm>
            <a:off x="6291944" y="4020303"/>
            <a:ext cx="48282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(4)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15230924-DB96-4791-A990-79A14D74285F}"/>
              </a:ext>
            </a:extLst>
          </p:cNvPr>
          <p:cNvSpPr/>
          <p:nvPr/>
        </p:nvSpPr>
        <p:spPr>
          <a:xfrm>
            <a:off x="542091" y="4800600"/>
            <a:ext cx="249299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比较方程</a:t>
            </a:r>
            <a:r>
              <a:rPr lang="en-US" altLang="zh-CN" sz="200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和</a:t>
            </a:r>
            <a:r>
              <a:rPr lang="en-US" altLang="zh-CN" sz="200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4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，得到</a:t>
            </a:r>
            <a:endParaRPr lang="en-US" sz="2000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CDE080BE-60C2-4E4A-A73E-AAAFB00364DF}"/>
              </a:ext>
            </a:extLst>
          </p:cNvPr>
          <p:cNvSpPr/>
          <p:nvPr/>
        </p:nvSpPr>
        <p:spPr>
          <a:xfrm>
            <a:off x="7103949" y="4149495"/>
            <a:ext cx="6976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这里</a:t>
            </a:r>
            <a:endParaRPr lang="en-US" sz="20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BA7CAF91-2940-412B-8ABC-D8960F0BC0CD}"/>
                  </a:ext>
                </a:extLst>
              </p:cNvPr>
              <p:cNvSpPr/>
              <p:nvPr/>
            </p:nvSpPr>
            <p:spPr>
              <a:xfrm>
                <a:off x="7801576" y="3990383"/>
                <a:ext cx="1698927" cy="6298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num>
                        <m:den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BA7CAF91-2940-412B-8ABC-D8960F0BC0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1576" y="3990383"/>
                <a:ext cx="1698927" cy="62985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8" name="图片 27">
            <a:extLst>
              <a:ext uri="{FF2B5EF4-FFF2-40B4-BE49-F238E27FC236}">
                <a16:creationId xmlns:a16="http://schemas.microsoft.com/office/drawing/2014/main" id="{B68B3C0C-10D6-450B-8130-90483604519D}"/>
              </a:ext>
            </a:extLst>
          </p:cNvPr>
          <p:cNvPicPr>
            <a:picLocks noChangeAspect="1"/>
          </p:cNvPicPr>
          <p:nvPr/>
        </p:nvPicPr>
        <p:blipFill>
          <a:blip r:embed="rId9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4806415"/>
            <a:ext cx="1820749" cy="46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4A7C4752-D0B3-43C0-BAD7-D87BDBFB97A3}"/>
              </a:ext>
            </a:extLst>
          </p:cNvPr>
          <p:cNvPicPr/>
          <p:nvPr/>
        </p:nvPicPr>
        <p:blipFill>
          <a:blip r:embed="rId10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5519772"/>
            <a:ext cx="647700" cy="39179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626FB670-3A44-47AD-A75A-AA1A122C2C9E}"/>
              </a:ext>
            </a:extLst>
          </p:cNvPr>
          <p:cNvPicPr/>
          <p:nvPr/>
        </p:nvPicPr>
        <p:blipFill>
          <a:blip r:embed="rId11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8878" y="5526838"/>
            <a:ext cx="1431290" cy="370205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矩形 30">
            <a:extLst>
              <a:ext uri="{FF2B5EF4-FFF2-40B4-BE49-F238E27FC236}">
                <a16:creationId xmlns:a16="http://schemas.microsoft.com/office/drawing/2014/main" id="{EFF59F68-DEC4-40DD-8CCE-CF82753AD7C3}"/>
              </a:ext>
            </a:extLst>
          </p:cNvPr>
          <p:cNvSpPr/>
          <p:nvPr/>
        </p:nvSpPr>
        <p:spPr>
          <a:xfrm>
            <a:off x="542091" y="5482733"/>
            <a:ext cx="2236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对上式积分，得到</a:t>
            </a:r>
            <a:endParaRPr lang="en-US" sz="2000" dirty="0"/>
          </a:p>
        </p:txBody>
      </p:sp>
      <p:pic>
        <p:nvPicPr>
          <p:cNvPr id="33" name="图片 32">
            <a:extLst>
              <a:ext uri="{FF2B5EF4-FFF2-40B4-BE49-F238E27FC236}">
                <a16:creationId xmlns:a16="http://schemas.microsoft.com/office/drawing/2014/main" id="{0AEC20FB-52F3-4609-BFEE-87CE6ACB2CCB}"/>
              </a:ext>
            </a:extLst>
          </p:cNvPr>
          <p:cNvPicPr/>
          <p:nvPr/>
        </p:nvPicPr>
        <p:blipFill>
          <a:blip r:embed="rId12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026" y="6167354"/>
            <a:ext cx="2825115" cy="446405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矩形 33">
            <a:extLst>
              <a:ext uri="{FF2B5EF4-FFF2-40B4-BE49-F238E27FC236}">
                <a16:creationId xmlns:a16="http://schemas.microsoft.com/office/drawing/2014/main" id="{DBB0F29C-2417-4B13-B176-1F21610DD9DD}"/>
              </a:ext>
            </a:extLst>
          </p:cNvPr>
          <p:cNvSpPr/>
          <p:nvPr/>
        </p:nvSpPr>
        <p:spPr>
          <a:xfrm>
            <a:off x="557779" y="6164866"/>
            <a:ext cx="210826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代回方程</a:t>
            </a:r>
            <a:r>
              <a:rPr lang="en-US" altLang="zh-CN" sz="200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，得到</a:t>
            </a:r>
            <a:endParaRPr lang="en-US" sz="2000" dirty="0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315369C8-9A0D-402B-BD7F-65722ABE304B}"/>
              </a:ext>
            </a:extLst>
          </p:cNvPr>
          <p:cNvSpPr/>
          <p:nvPr/>
        </p:nvSpPr>
        <p:spPr>
          <a:xfrm>
            <a:off x="7333027" y="5341826"/>
            <a:ext cx="394691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在此式中，常数</a:t>
            </a:r>
            <a:r>
              <a:rPr lang="en-US" altLang="zh-CN" sz="200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C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无意义，可去除</a:t>
            </a:r>
            <a:endParaRPr lang="en-US" sz="2000" dirty="0"/>
          </a:p>
        </p:txBody>
      </p:sp>
      <p:pic>
        <p:nvPicPr>
          <p:cNvPr id="36" name="图片 35">
            <a:extLst>
              <a:ext uri="{FF2B5EF4-FFF2-40B4-BE49-F238E27FC236}">
                <a16:creationId xmlns:a16="http://schemas.microsoft.com/office/drawing/2014/main" id="{B3006BBC-8B67-47A0-8181-BD114B967520}"/>
              </a:ext>
            </a:extLst>
          </p:cNvPr>
          <p:cNvPicPr/>
          <p:nvPr/>
        </p:nvPicPr>
        <p:blipFill rotWithShape="1">
          <a:blip r:embed="rId13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128"/>
          <a:stretch/>
        </p:blipFill>
        <p:spPr bwMode="auto">
          <a:xfrm>
            <a:off x="5715326" y="3408428"/>
            <a:ext cx="1636059" cy="38115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039DE95E-4AE0-4412-8AE4-DD3902391651}"/>
              </a:ext>
            </a:extLst>
          </p:cNvPr>
          <p:cNvCxnSpPr/>
          <p:nvPr/>
        </p:nvCxnSpPr>
        <p:spPr>
          <a:xfrm flipV="1">
            <a:off x="7391400" y="6500539"/>
            <a:ext cx="3048000" cy="15641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>
            <a:extLst>
              <a:ext uri="{FF2B5EF4-FFF2-40B4-BE49-F238E27FC236}">
                <a16:creationId xmlns:a16="http://schemas.microsoft.com/office/drawing/2014/main" id="{1EC31343-2E51-4669-9C44-617C40C97715}"/>
              </a:ext>
            </a:extLst>
          </p:cNvPr>
          <p:cNvSpPr/>
          <p:nvPr/>
        </p:nvSpPr>
        <p:spPr>
          <a:xfrm>
            <a:off x="6645727" y="1113657"/>
            <a:ext cx="364202" cy="523220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2800" i="1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u</a:t>
            </a:r>
            <a:endParaRPr lang="en-US" sz="2800" i="1" dirty="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BDB4F183-7CA7-4590-A6B6-EED76F72E65A}"/>
              </a:ext>
            </a:extLst>
          </p:cNvPr>
          <p:cNvSpPr/>
          <p:nvPr/>
        </p:nvSpPr>
        <p:spPr>
          <a:xfrm>
            <a:off x="9299912" y="1108296"/>
            <a:ext cx="343364" cy="523220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2800" i="1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v</a:t>
            </a:r>
            <a:endParaRPr lang="en-US" sz="2800" i="1" dirty="0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F72C18BE-9EC4-4518-81B5-DA02CB033570}"/>
              </a:ext>
            </a:extLst>
          </p:cNvPr>
          <p:cNvSpPr/>
          <p:nvPr/>
        </p:nvSpPr>
        <p:spPr>
          <a:xfrm>
            <a:off x="3209488" y="2753283"/>
            <a:ext cx="338554" cy="461665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2400" i="1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u</a:t>
            </a:r>
            <a:endParaRPr lang="en-US" sz="2400" i="1" dirty="0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DD8F4627-32A9-4F93-B0D4-F36D26EC2204}"/>
              </a:ext>
            </a:extLst>
          </p:cNvPr>
          <p:cNvSpPr/>
          <p:nvPr/>
        </p:nvSpPr>
        <p:spPr>
          <a:xfrm>
            <a:off x="6291944" y="2728457"/>
            <a:ext cx="320922" cy="461665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2400" i="1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v</a:t>
            </a:r>
            <a:endParaRPr lang="en-US" sz="2400" i="1" dirty="0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52FEDF41-8C45-4A83-97C7-B85A8CCC665C}"/>
              </a:ext>
            </a:extLst>
          </p:cNvPr>
          <p:cNvSpPr/>
          <p:nvPr/>
        </p:nvSpPr>
        <p:spPr>
          <a:xfrm>
            <a:off x="3659642" y="4017951"/>
            <a:ext cx="320922" cy="461665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2400" i="1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v</a:t>
            </a:r>
            <a:endParaRPr lang="en-US" sz="2400" i="1" dirty="0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7E0B0F8B-4A2B-4C6F-939D-032EABAF5400}"/>
              </a:ext>
            </a:extLst>
          </p:cNvPr>
          <p:cNvSpPr/>
          <p:nvPr/>
        </p:nvSpPr>
        <p:spPr>
          <a:xfrm>
            <a:off x="7343961" y="3415425"/>
            <a:ext cx="861133" cy="400110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2000" i="1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+ f</a:t>
            </a:r>
            <a:r>
              <a:rPr lang="en-US" sz="2000" i="1" baseline="-250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1</a:t>
            </a:r>
            <a:r>
              <a:rPr lang="en-US" sz="20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</a:t>
            </a:r>
            <a:r>
              <a:rPr lang="en-US" sz="2000" i="1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x</a:t>
            </a:r>
            <a:r>
              <a:rPr lang="en-US" sz="20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)</a:t>
            </a:r>
            <a:endParaRPr lang="en-US" sz="2000" dirty="0"/>
          </a:p>
        </p:txBody>
      </p:sp>
      <p:pic>
        <p:nvPicPr>
          <p:cNvPr id="42" name="图片 41">
            <a:extLst>
              <a:ext uri="{FF2B5EF4-FFF2-40B4-BE49-F238E27FC236}">
                <a16:creationId xmlns:a16="http://schemas.microsoft.com/office/drawing/2014/main" id="{A0B89CA5-B984-42C2-ABE8-F38D490253A5}"/>
              </a:ext>
            </a:extLst>
          </p:cNvPr>
          <p:cNvPicPr/>
          <p:nvPr/>
        </p:nvPicPr>
        <p:blipFill rotWithShape="1">
          <a:blip r:embed="rId12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780"/>
          <a:stretch/>
        </p:blipFill>
        <p:spPr bwMode="auto">
          <a:xfrm>
            <a:off x="7609204" y="5877103"/>
            <a:ext cx="2601596" cy="54317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072993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5D779F36-5368-4CBB-B781-44FB051B7964}"/>
              </a:ext>
            </a:extLst>
          </p:cNvPr>
          <p:cNvSpPr/>
          <p:nvPr/>
        </p:nvSpPr>
        <p:spPr>
          <a:xfrm>
            <a:off x="521871" y="1126972"/>
            <a:ext cx="428835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求解速度速之前，先确认是无旋流动</a:t>
            </a:r>
            <a:endParaRPr lang="en-US" sz="20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2A172058-377E-4226-BD97-2BD228F3A072}"/>
              </a:ext>
            </a:extLst>
          </p:cNvPr>
          <p:cNvSpPr/>
          <p:nvPr/>
        </p:nvSpPr>
        <p:spPr>
          <a:xfrm>
            <a:off x="565178" y="1872082"/>
            <a:ext cx="19800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引入速度势，有</a:t>
            </a:r>
            <a:endParaRPr lang="en-US" sz="2000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6FB7B763-8A7B-49AE-822F-D67C0181052B}"/>
              </a:ext>
            </a:extLst>
          </p:cNvPr>
          <p:cNvSpPr/>
          <p:nvPr/>
        </p:nvSpPr>
        <p:spPr>
          <a:xfrm>
            <a:off x="587590" y="3264324"/>
            <a:ext cx="582723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速度势对</a:t>
            </a:r>
            <a:r>
              <a:rPr lang="en-US" altLang="zh-CN" sz="2000" i="1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y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进行微分，并等于</a:t>
            </a:r>
            <a:r>
              <a:rPr lang="en-US" altLang="zh-CN" sz="200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y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方向的速度分量，有</a:t>
            </a:r>
            <a:endParaRPr lang="en-US" sz="2000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98A0AB34-4566-4485-9039-2626707DAD99}"/>
              </a:ext>
            </a:extLst>
          </p:cNvPr>
          <p:cNvSpPr/>
          <p:nvPr/>
        </p:nvSpPr>
        <p:spPr>
          <a:xfrm>
            <a:off x="565178" y="2508226"/>
            <a:ext cx="209384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对</a:t>
            </a:r>
            <a:r>
              <a:rPr lang="en-US" altLang="zh-CN" sz="2000" i="1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x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进行积分，有</a:t>
            </a:r>
            <a:endParaRPr lang="en-US" sz="2000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15230924-DB96-4791-A990-79A14D74285F}"/>
              </a:ext>
            </a:extLst>
          </p:cNvPr>
          <p:cNvSpPr/>
          <p:nvPr/>
        </p:nvSpPr>
        <p:spPr>
          <a:xfrm>
            <a:off x="577950" y="3938184"/>
            <a:ext cx="525015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对比各项，可得到                                   也就是</a:t>
            </a:r>
            <a:endParaRPr lang="en-US" sz="2000" dirty="0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EFF59F68-DEC4-40DD-8CCE-CF82753AD7C3}"/>
              </a:ext>
            </a:extLst>
          </p:cNvPr>
          <p:cNvSpPr/>
          <p:nvPr/>
        </p:nvSpPr>
        <p:spPr>
          <a:xfrm>
            <a:off x="589831" y="4815112"/>
            <a:ext cx="19800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最后得到速度势</a:t>
            </a:r>
            <a:endParaRPr lang="en-US" sz="2000" dirty="0"/>
          </a:p>
        </p:txBody>
      </p: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039DE95E-4AE0-4412-8AE4-DD3902391651}"/>
              </a:ext>
            </a:extLst>
          </p:cNvPr>
          <p:cNvCxnSpPr/>
          <p:nvPr/>
        </p:nvCxnSpPr>
        <p:spPr>
          <a:xfrm flipV="1">
            <a:off x="3048000" y="5583721"/>
            <a:ext cx="3048000" cy="15641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图片 31">
            <a:extLst>
              <a:ext uri="{FF2B5EF4-FFF2-40B4-BE49-F238E27FC236}">
                <a16:creationId xmlns:a16="http://schemas.microsoft.com/office/drawing/2014/main" id="{BB968D09-ED60-453A-A9ED-5FC4D138A24A}"/>
              </a:ext>
            </a:extLst>
          </p:cNvPr>
          <p:cNvPicPr/>
          <p:nvPr/>
        </p:nvPicPr>
        <p:blipFill rotWithShape="1">
          <a:blip r:embed="rId2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62"/>
          <a:stretch/>
        </p:blipFill>
        <p:spPr bwMode="auto">
          <a:xfrm>
            <a:off x="7315200" y="946710"/>
            <a:ext cx="2055867" cy="71310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图片 36">
            <a:extLst>
              <a:ext uri="{FF2B5EF4-FFF2-40B4-BE49-F238E27FC236}">
                <a16:creationId xmlns:a16="http://schemas.microsoft.com/office/drawing/2014/main" id="{BF37D5E2-1922-4561-9028-FF7A2282551B}"/>
              </a:ext>
            </a:extLst>
          </p:cNvPr>
          <p:cNvPicPr/>
          <p:nvPr/>
        </p:nvPicPr>
        <p:blipFill>
          <a:blip r:embed="rId3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7072" y="1708533"/>
            <a:ext cx="2193290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图片 38">
            <a:extLst>
              <a:ext uri="{FF2B5EF4-FFF2-40B4-BE49-F238E27FC236}">
                <a16:creationId xmlns:a16="http://schemas.microsoft.com/office/drawing/2014/main" id="{79A00F76-D108-4E62-A72A-A24607BCF5F1}"/>
              </a:ext>
            </a:extLst>
          </p:cNvPr>
          <p:cNvPicPr/>
          <p:nvPr/>
        </p:nvPicPr>
        <p:blipFill>
          <a:blip r:embed="rId4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7072" y="2397681"/>
            <a:ext cx="2389505" cy="65341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图片 39">
            <a:extLst>
              <a:ext uri="{FF2B5EF4-FFF2-40B4-BE49-F238E27FC236}">
                <a16:creationId xmlns:a16="http://schemas.microsoft.com/office/drawing/2014/main" id="{D7C52B99-4FCB-45F8-BC07-C961179B7687}"/>
              </a:ext>
            </a:extLst>
          </p:cNvPr>
          <p:cNvPicPr/>
          <p:nvPr/>
        </p:nvPicPr>
        <p:blipFill>
          <a:blip r:embed="rId5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7905" y="3091750"/>
            <a:ext cx="3434715" cy="71310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图片 40">
            <a:extLst>
              <a:ext uri="{FF2B5EF4-FFF2-40B4-BE49-F238E27FC236}">
                <a16:creationId xmlns:a16="http://schemas.microsoft.com/office/drawing/2014/main" id="{C98B3208-FDDA-4807-8BB9-644051976DFE}"/>
              </a:ext>
            </a:extLst>
          </p:cNvPr>
          <p:cNvPicPr/>
          <p:nvPr/>
        </p:nvPicPr>
        <p:blipFill>
          <a:blip r:embed="rId6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1102" y="3780202"/>
            <a:ext cx="1475105" cy="73469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图片 41">
            <a:extLst>
              <a:ext uri="{FF2B5EF4-FFF2-40B4-BE49-F238E27FC236}">
                <a16:creationId xmlns:a16="http://schemas.microsoft.com/office/drawing/2014/main" id="{BFA9224D-B11B-4F6D-AC8C-FAD08B3B9E90}"/>
              </a:ext>
            </a:extLst>
          </p:cNvPr>
          <p:cNvPicPr/>
          <p:nvPr/>
        </p:nvPicPr>
        <p:blipFill>
          <a:blip r:embed="rId7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8106" y="3825184"/>
            <a:ext cx="1191895" cy="62611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图片 42">
            <a:extLst>
              <a:ext uri="{FF2B5EF4-FFF2-40B4-BE49-F238E27FC236}">
                <a16:creationId xmlns:a16="http://schemas.microsoft.com/office/drawing/2014/main" id="{1BE7D6C3-0658-4885-B2CA-91B51D598EE2}"/>
              </a:ext>
            </a:extLst>
          </p:cNvPr>
          <p:cNvPicPr>
            <a:picLocks noChangeAspect="1"/>
          </p:cNvPicPr>
          <p:nvPr/>
        </p:nvPicPr>
        <p:blipFill>
          <a:blip r:embed="rId8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9506" y="4694286"/>
            <a:ext cx="2504682" cy="79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标题 10">
            <a:extLst>
              <a:ext uri="{FF2B5EF4-FFF2-40B4-BE49-F238E27FC236}">
                <a16:creationId xmlns:a16="http://schemas.microsoft.com/office/drawing/2014/main" id="{C96F7F76-CB52-4972-8DFD-6B088E664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B686326-1700-4BAD-A9CD-AFF8DE9805C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17896" y="1021902"/>
            <a:ext cx="1897304" cy="626110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45D85168-13E8-4935-B911-2B091C2054AA}"/>
              </a:ext>
            </a:extLst>
          </p:cNvPr>
          <p:cNvSpPr/>
          <p:nvPr/>
        </p:nvSpPr>
        <p:spPr>
          <a:xfrm>
            <a:off x="3429000" y="1788064"/>
            <a:ext cx="338554" cy="461665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2400" i="1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u</a:t>
            </a:r>
            <a:endParaRPr 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40441133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5D779F36-5368-4CBB-B781-44FB051B7964}"/>
              </a:ext>
            </a:extLst>
          </p:cNvPr>
          <p:cNvSpPr/>
          <p:nvPr/>
        </p:nvSpPr>
        <p:spPr>
          <a:xfrm>
            <a:off x="521871" y="1126972"/>
            <a:ext cx="274947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理想流体，有欧拉方程</a:t>
            </a:r>
            <a:endParaRPr lang="en-US" sz="20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2A172058-377E-4226-BD97-2BD228F3A072}"/>
              </a:ext>
            </a:extLst>
          </p:cNvPr>
          <p:cNvSpPr/>
          <p:nvPr/>
        </p:nvSpPr>
        <p:spPr>
          <a:xfrm>
            <a:off x="565178" y="1872082"/>
            <a:ext cx="172354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向量恒等关系</a:t>
            </a:r>
            <a:endParaRPr lang="en-US" sz="2000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6FB7B763-8A7B-49AE-822F-D67C0181052B}"/>
              </a:ext>
            </a:extLst>
          </p:cNvPr>
          <p:cNvSpPr/>
          <p:nvPr/>
        </p:nvSpPr>
        <p:spPr>
          <a:xfrm>
            <a:off x="542659" y="5935151"/>
            <a:ext cx="864852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再一次得到伯努利方程，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在无旋、稳态、不可压缩流动中，总压头为常数。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98A0AB34-4566-4485-9039-2626707DAD99}"/>
              </a:ext>
            </a:extLst>
          </p:cNvPr>
          <p:cNvSpPr/>
          <p:nvPr/>
        </p:nvSpPr>
        <p:spPr>
          <a:xfrm>
            <a:off x="538284" y="2735791"/>
            <a:ext cx="351891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不可压缩流动的欧拉方程变为</a:t>
            </a:r>
            <a:endParaRPr lang="en-US" sz="2000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15230924-DB96-4791-A990-79A14D74285F}"/>
              </a:ext>
            </a:extLst>
          </p:cNvPr>
          <p:cNvSpPr/>
          <p:nvPr/>
        </p:nvSpPr>
        <p:spPr>
          <a:xfrm>
            <a:off x="577950" y="3938184"/>
            <a:ext cx="608371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对不可压缩、无旋的理想流体流动，沿着流线，存在</a:t>
            </a:r>
            <a:endParaRPr lang="en-US" sz="2000" dirty="0"/>
          </a:p>
        </p:txBody>
      </p: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039DE95E-4AE0-4412-8AE4-DD3902391651}"/>
              </a:ext>
            </a:extLst>
          </p:cNvPr>
          <p:cNvCxnSpPr/>
          <p:nvPr/>
        </p:nvCxnSpPr>
        <p:spPr>
          <a:xfrm flipV="1">
            <a:off x="3076502" y="5462565"/>
            <a:ext cx="3048000" cy="15641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标题 2">
            <a:extLst>
              <a:ext uri="{FF2B5EF4-FFF2-40B4-BE49-F238E27FC236}">
                <a16:creationId xmlns:a16="http://schemas.microsoft.com/office/drawing/2014/main" id="{2EF4577E-AEBD-4C97-9102-F1CFB9289A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无旋流动的总压头</a:t>
            </a:r>
            <a:r>
              <a:rPr lang="en-US" altLang="zh-CN" dirty="0"/>
              <a:t>(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total head</a:t>
            </a:r>
            <a:r>
              <a:rPr lang="en-US" altLang="zh-CN" dirty="0"/>
              <a:t>)</a:t>
            </a:r>
            <a:endParaRPr 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89B68A3-A043-4464-B2F0-9802CC608F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5645" y="1001854"/>
            <a:ext cx="1532709" cy="666206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E95A4F9B-E43A-4481-85CC-A952980B8D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0618" y="1717294"/>
            <a:ext cx="3431177" cy="64878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0C92115-2D6A-4D5F-A7D5-790389FD30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8029" y="2653468"/>
            <a:ext cx="4455216" cy="851732"/>
          </a:xfrm>
          <a:prstGeom prst="rect">
            <a:avLst/>
          </a:prstGeom>
        </p:spPr>
      </p:pic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FF286D2A-937B-4926-ACBB-D7B1F1C59686}"/>
              </a:ext>
            </a:extLst>
          </p:cNvPr>
          <p:cNvCxnSpPr/>
          <p:nvPr/>
        </p:nvCxnSpPr>
        <p:spPr>
          <a:xfrm flipH="1">
            <a:off x="7239000" y="2735791"/>
            <a:ext cx="533400" cy="693209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13F62E10-EDE9-4D4D-BBB9-C85CB127E7AB}"/>
              </a:ext>
            </a:extLst>
          </p:cNvPr>
          <p:cNvCxnSpPr/>
          <p:nvPr/>
        </p:nvCxnSpPr>
        <p:spPr>
          <a:xfrm flipH="1">
            <a:off x="8382000" y="2704415"/>
            <a:ext cx="533400" cy="693209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>
            <a:extLst>
              <a:ext uri="{FF2B5EF4-FFF2-40B4-BE49-F238E27FC236}">
                <a16:creationId xmlns:a16="http://schemas.microsoft.com/office/drawing/2014/main" id="{BBB53B4B-9088-4EBB-971D-E20247D560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10165" y="4506206"/>
            <a:ext cx="3612082" cy="9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1715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5D779F36-5368-4CBB-B781-44FB051B7964}"/>
              </a:ext>
            </a:extLst>
          </p:cNvPr>
          <p:cNvSpPr/>
          <p:nvPr/>
        </p:nvSpPr>
        <p:spPr>
          <a:xfrm>
            <a:off x="521871" y="1126972"/>
            <a:ext cx="377539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根据伯努利方程，不考虑位能项</a:t>
            </a:r>
            <a:endParaRPr lang="en-US" sz="20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2A172058-377E-4226-BD97-2BD228F3A072}"/>
              </a:ext>
            </a:extLst>
          </p:cNvPr>
          <p:cNvSpPr/>
          <p:nvPr/>
        </p:nvSpPr>
        <p:spPr>
          <a:xfrm>
            <a:off x="565178" y="1872082"/>
            <a:ext cx="505779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将无穷远处的流速与压力与流场相联系，有</a:t>
            </a:r>
            <a:endParaRPr lang="en-US" sz="2000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98A0AB34-4566-4485-9039-2626707DAD99}"/>
              </a:ext>
            </a:extLst>
          </p:cNvPr>
          <p:cNvSpPr/>
          <p:nvPr/>
        </p:nvSpPr>
        <p:spPr>
          <a:xfrm>
            <a:off x="457200" y="5530973"/>
            <a:ext cx="326243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注意无量纲压力系数的表达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15230924-DB96-4791-A990-79A14D74285F}"/>
              </a:ext>
            </a:extLst>
          </p:cNvPr>
          <p:cNvSpPr/>
          <p:nvPr/>
        </p:nvSpPr>
        <p:spPr>
          <a:xfrm>
            <a:off x="3870663" y="2572158"/>
            <a:ext cx="381707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驻点压力，对应速度为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0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的压力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)</a:t>
            </a:r>
            <a:endParaRPr lang="en-US" sz="2000" dirty="0">
              <a:solidFill>
                <a:srgbClr val="FF0000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E5460A3-9E12-4918-8B43-C05972267A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8674" y="1048033"/>
            <a:ext cx="1881051" cy="653143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224CB0FE-3E3C-40B4-9977-C2AEB07586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4800" y="924609"/>
            <a:ext cx="2858589" cy="189494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DBCEFEF-2846-4494-96E0-7B2E4E15AD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" y="2398779"/>
            <a:ext cx="3062687" cy="684000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18305C12-4F7E-4BD4-A63D-65FFCDA09383}"/>
              </a:ext>
            </a:extLst>
          </p:cNvPr>
          <p:cNvSpPr/>
          <p:nvPr/>
        </p:nvSpPr>
        <p:spPr>
          <a:xfrm>
            <a:off x="8628662" y="2340669"/>
            <a:ext cx="274947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求圆柱表面的压力分布</a:t>
            </a:r>
            <a:endParaRPr lang="en-US" sz="2000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F8233911-31F3-4066-B7D6-3BD7D27D61C1}"/>
              </a:ext>
            </a:extLst>
          </p:cNvPr>
          <p:cNvSpPr/>
          <p:nvPr/>
        </p:nvSpPr>
        <p:spPr>
          <a:xfrm>
            <a:off x="521871" y="3302006"/>
            <a:ext cx="274947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在圆柱表面上，速度为</a:t>
            </a:r>
            <a:endParaRPr lang="en-US" sz="2000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588E0997-CD93-4A48-86FB-3BCF4D7D972C}"/>
              </a:ext>
            </a:extLst>
          </p:cNvPr>
          <p:cNvSpPr/>
          <p:nvPr/>
        </p:nvSpPr>
        <p:spPr>
          <a:xfrm>
            <a:off x="533887" y="4049031"/>
            <a:ext cx="351891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因此圆柱表面的压力可表达为</a:t>
            </a:r>
            <a:endParaRPr lang="en-US" sz="2000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24412E51-7E0D-45A2-B212-01B1EF2938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56619" y="3329560"/>
            <a:ext cx="1881289" cy="3600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F3073A06-D577-4196-B484-0495B07D8F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23999" y="4608820"/>
            <a:ext cx="3013950" cy="5400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5C8DD505-ADF0-40F3-AACB-6DD79EFA7F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36962" y="3065538"/>
            <a:ext cx="4167396" cy="3323322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39667643-328A-42F3-822B-0BD6A284470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2178316" y="5221569"/>
            <a:ext cx="720000" cy="2037599"/>
          </a:xfrm>
          <a:prstGeom prst="rect">
            <a:avLst/>
          </a:prstGeom>
        </p:spPr>
      </p:pic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CFA3789C-13D6-4C85-9BA2-2FE09C4F08F5}"/>
              </a:ext>
            </a:extLst>
          </p:cNvPr>
          <p:cNvCxnSpPr/>
          <p:nvPr/>
        </p:nvCxnSpPr>
        <p:spPr>
          <a:xfrm flipV="1">
            <a:off x="1422316" y="6612570"/>
            <a:ext cx="2232000" cy="15641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>
            <a:extLst>
              <a:ext uri="{FF2B5EF4-FFF2-40B4-BE49-F238E27FC236}">
                <a16:creationId xmlns:a16="http://schemas.microsoft.com/office/drawing/2014/main" id="{61DEAB93-3A41-4C3E-AD0D-8CD1F02F450F}"/>
              </a:ext>
            </a:extLst>
          </p:cNvPr>
          <p:cNvSpPr/>
          <p:nvPr/>
        </p:nvSpPr>
        <p:spPr>
          <a:xfrm>
            <a:off x="7848600" y="6388860"/>
            <a:ext cx="2723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圆柱表面的压力分布曲线</a:t>
            </a:r>
            <a:endParaRPr 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2808547-BFA8-4487-A815-FFB675195FA9}"/>
              </a:ext>
            </a:extLst>
          </p:cNvPr>
          <p:cNvSpPr/>
          <p:nvPr/>
        </p:nvSpPr>
        <p:spPr>
          <a:xfrm>
            <a:off x="4408127" y="5604030"/>
            <a:ext cx="2893741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积分后，</a:t>
            </a:r>
            <a:r>
              <a:rPr lang="en-US" altLang="zh-CN" sz="20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方向合力为零</a:t>
            </a:r>
            <a:endParaRPr lang="en-US" altLang="zh-CN" sz="20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000" b="1" dirty="0">
              <a:solidFill>
                <a:srgbClr val="FF0000"/>
              </a:solidFill>
            </a:endParaRPr>
          </a:p>
          <a:p>
            <a:r>
              <a:rPr lang="zh-CN" altLang="en-US" sz="2000" b="1" dirty="0">
                <a:solidFill>
                  <a:srgbClr val="FF0000"/>
                </a:solidFill>
              </a:rPr>
              <a:t>达朗贝尔佯谬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24" name="标题 2">
            <a:extLst>
              <a:ext uri="{FF2B5EF4-FFF2-40B4-BE49-F238E27FC236}">
                <a16:creationId xmlns:a16="http://schemas.microsoft.com/office/drawing/2014/main" id="{0F52E900-168C-432C-9E52-A8197AFF7C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350" y="257175"/>
            <a:ext cx="11417300" cy="455613"/>
          </a:xfrm>
        </p:spPr>
        <p:txBody>
          <a:bodyPr/>
          <a:lstStyle/>
          <a:p>
            <a:r>
              <a:rPr lang="zh-CN" altLang="en-US" dirty="0"/>
              <a:t>势流的应用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909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5D779F36-5368-4CBB-B781-44FB051B7964}"/>
              </a:ext>
            </a:extLst>
          </p:cNvPr>
          <p:cNvSpPr/>
          <p:nvPr/>
        </p:nvSpPr>
        <p:spPr>
          <a:xfrm>
            <a:off x="521871" y="1126971"/>
            <a:ext cx="320913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1. 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平行于</a:t>
            </a:r>
            <a:r>
              <a:rPr lang="en-US" altLang="zh-CN" sz="2000" i="1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x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方向的均匀流动</a:t>
            </a:r>
            <a:endParaRPr lang="en-US" sz="2000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2EF4577E-AEBD-4C97-9102-F1CFB9289A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势流分析</a:t>
            </a:r>
            <a:r>
              <a:rPr lang="en-US" altLang="zh-CN" dirty="0"/>
              <a:t>-</a:t>
            </a:r>
            <a:r>
              <a:rPr lang="zh-CN" altLang="en-US" dirty="0"/>
              <a:t>简单平面</a:t>
            </a:r>
            <a:endParaRPr lang="en-US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F8233911-31F3-4066-B7D6-3BD7D27D61C1}"/>
              </a:ext>
            </a:extLst>
          </p:cNvPr>
          <p:cNvSpPr/>
          <p:nvPr/>
        </p:nvSpPr>
        <p:spPr>
          <a:xfrm>
            <a:off x="521871" y="3610459"/>
            <a:ext cx="351891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积分可以得到流函数和速度势</a:t>
            </a:r>
            <a:endParaRPr lang="en-US" sz="2000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D9260AD-56AE-4481-AF4E-625263610F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1342" y="1652195"/>
            <a:ext cx="3209136" cy="18720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9F181DDD-E3B7-4E6B-813E-4ECFF20A90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2800" y="4419600"/>
            <a:ext cx="1837371" cy="1152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5AFBD26-DD22-43DD-8CDD-1E4B3413FA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6200" y="1904999"/>
            <a:ext cx="3446697" cy="248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5262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5D779F36-5368-4CBB-B781-44FB051B7964}"/>
              </a:ext>
            </a:extLst>
          </p:cNvPr>
          <p:cNvSpPr/>
          <p:nvPr/>
        </p:nvSpPr>
        <p:spPr>
          <a:xfrm>
            <a:off x="521871" y="1126972"/>
            <a:ext cx="333136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2. 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源（</a:t>
            </a:r>
            <a:r>
              <a:rPr lang="en-US" altLang="zh-CN" sz="200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source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）与汇（</a:t>
            </a:r>
            <a:r>
              <a:rPr lang="en-US" altLang="zh-CN" sz="200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sink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）</a:t>
            </a:r>
            <a:endParaRPr lang="en-US" sz="2000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F8233911-31F3-4066-B7D6-3BD7D27D61C1}"/>
              </a:ext>
            </a:extLst>
          </p:cNvPr>
          <p:cNvSpPr/>
          <p:nvPr/>
        </p:nvSpPr>
        <p:spPr>
          <a:xfrm>
            <a:off x="752573" y="2843899"/>
            <a:ext cx="730199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设单位厚度上的体积流量为                           ，则径向速度表达为</a:t>
            </a:r>
            <a:endParaRPr lang="en-US" sz="20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D43B917-42F6-4077-9CA3-3834FEC5EA3D}"/>
              </a:ext>
            </a:extLst>
          </p:cNvPr>
          <p:cNvSpPr/>
          <p:nvPr/>
        </p:nvSpPr>
        <p:spPr>
          <a:xfrm>
            <a:off x="838200" y="1666245"/>
            <a:ext cx="3262432" cy="96648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源：流体从一点沿径向流出</a:t>
            </a:r>
            <a:endParaRPr lang="en-US" altLang="zh-CN" sz="2000" dirty="0">
              <a:solidFill>
                <a:srgbClr val="FF0000"/>
              </a:solidFill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汇：流体沿径向向一点流入</a:t>
            </a:r>
            <a:endParaRPr lang="en-US" sz="2000" dirty="0">
              <a:solidFill>
                <a:srgbClr val="FF0000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4C40154-A5D1-4C63-9A6D-69691FD5AB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2764" y="2773954"/>
            <a:ext cx="1580490" cy="540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74E4892-6768-4C91-A772-70D458DA80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2479" y="3429000"/>
            <a:ext cx="1393874" cy="7560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3B31ECF-F0B8-4F35-B9FC-010DFD657C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4400" y="3602786"/>
            <a:ext cx="940236" cy="432000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336A3ED3-352E-4ED1-B000-468898E9116C}"/>
              </a:ext>
            </a:extLst>
          </p:cNvPr>
          <p:cNvSpPr/>
          <p:nvPr/>
        </p:nvSpPr>
        <p:spPr>
          <a:xfrm>
            <a:off x="515147" y="4360771"/>
            <a:ext cx="351891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极坐标下的流函数、速度势有</a:t>
            </a:r>
            <a:endParaRPr lang="en-US" sz="2000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48E0457F-E543-4925-ABC2-C04190728E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6480" y="5049264"/>
            <a:ext cx="3278309" cy="1503500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4107D5A0-56FE-49B5-B4CF-55B8360F4B55}"/>
              </a:ext>
            </a:extLst>
          </p:cNvPr>
          <p:cNvSpPr/>
          <p:nvPr/>
        </p:nvSpPr>
        <p:spPr>
          <a:xfrm>
            <a:off x="5410200" y="4357236"/>
            <a:ext cx="403187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积分得到有关源的流函数、速度势</a:t>
            </a:r>
            <a:endParaRPr lang="en-US" sz="2000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9739CB4B-BD49-4DBB-B1D1-05D7715881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78824" y="5049264"/>
            <a:ext cx="1508073" cy="1440000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D06EC09C-B89F-46F3-8DC7-34BCA371589C}"/>
              </a:ext>
            </a:extLst>
          </p:cNvPr>
          <p:cNvSpPr/>
          <p:nvPr/>
        </p:nvSpPr>
        <p:spPr>
          <a:xfrm>
            <a:off x="7003044" y="5277545"/>
            <a:ext cx="48013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汇的流函数、速度势正好方向相反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51A4FD6F-06FE-443F-91D7-CA15466C6A8E}"/>
              </a:ext>
            </a:extLst>
          </p:cNvPr>
          <p:cNvSpPr/>
          <p:nvPr/>
        </p:nvSpPr>
        <p:spPr>
          <a:xfrm>
            <a:off x="7771905" y="6093518"/>
            <a:ext cx="250902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注意 </a:t>
            </a:r>
            <a:r>
              <a:rPr lang="en-US" altLang="zh-CN" sz="2000" i="1" dirty="0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r=0 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处的奇性！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17" name="标题 16">
            <a:extLst>
              <a:ext uri="{FF2B5EF4-FFF2-40B4-BE49-F238E27FC236}">
                <a16:creationId xmlns:a16="http://schemas.microsoft.com/office/drawing/2014/main" id="{77317442-2DBF-454D-8C92-8FE8B4D8A3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437ABF6-B8D1-4D1E-9F0E-5E0B540E1EA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49822" y="1233667"/>
            <a:ext cx="3159093" cy="273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2201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5D779F36-5368-4CBB-B781-44FB051B7964}"/>
              </a:ext>
            </a:extLst>
          </p:cNvPr>
          <p:cNvSpPr/>
          <p:nvPr/>
        </p:nvSpPr>
        <p:spPr>
          <a:xfrm>
            <a:off x="521871" y="1126972"/>
            <a:ext cx="19800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3. 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涡流（环流）</a:t>
            </a:r>
            <a:endParaRPr lang="en-US" sz="20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D43B917-42F6-4077-9CA3-3834FEC5EA3D}"/>
              </a:ext>
            </a:extLst>
          </p:cNvPr>
          <p:cNvSpPr/>
          <p:nvPr/>
        </p:nvSpPr>
        <p:spPr>
          <a:xfrm>
            <a:off x="685800" y="1790475"/>
            <a:ext cx="2749471" cy="5048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流体围绕一点旋转，有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4107D5A0-56FE-49B5-B4CF-55B8360F4B55}"/>
              </a:ext>
            </a:extLst>
          </p:cNvPr>
          <p:cNvSpPr/>
          <p:nvPr/>
        </p:nvSpPr>
        <p:spPr>
          <a:xfrm>
            <a:off x="703729" y="4038600"/>
            <a:ext cx="300595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积分得到流函数、速度势</a:t>
            </a:r>
            <a:endParaRPr lang="en-US" sz="20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D06EC09C-B89F-46F3-8DC7-34BCA371589C}"/>
              </a:ext>
            </a:extLst>
          </p:cNvPr>
          <p:cNvSpPr/>
          <p:nvPr/>
        </p:nvSpPr>
        <p:spPr>
          <a:xfrm>
            <a:off x="5943600" y="5181600"/>
            <a:ext cx="165301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i="1" dirty="0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K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是旋涡强度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D2A35EAE-B05C-4ED3-B0BF-EDE00557F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E91C20B9-E1D7-453F-86D3-0C6D83194A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6600" y="2414674"/>
            <a:ext cx="3363389" cy="157178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56F1FC4C-E1E3-41C6-842A-DF4BEEEA5C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8608" y="4840179"/>
            <a:ext cx="1879286" cy="1404000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4D56B911-3018-4437-8EB6-00E3856984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3400" y="1379595"/>
            <a:ext cx="2927212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5405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5D779F36-5368-4CBB-B781-44FB051B7964}"/>
              </a:ext>
            </a:extLst>
          </p:cNvPr>
          <p:cNvSpPr/>
          <p:nvPr/>
        </p:nvSpPr>
        <p:spPr>
          <a:xfrm>
            <a:off x="684534" y="2458318"/>
            <a:ext cx="255550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4. 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偶极流 （</a:t>
            </a:r>
            <a:r>
              <a:rPr lang="en-US" altLang="zh-CN" sz="200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doublet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）</a:t>
            </a:r>
            <a:endParaRPr lang="en-US" sz="20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D43B917-42F6-4077-9CA3-3834FEC5EA3D}"/>
              </a:ext>
            </a:extLst>
          </p:cNvPr>
          <p:cNvSpPr/>
          <p:nvPr/>
        </p:nvSpPr>
        <p:spPr>
          <a:xfrm>
            <a:off x="609600" y="1217406"/>
            <a:ext cx="8776762" cy="5046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拉普拉斯方程是线性方程，因此，如果        和        都是                 的解，那么</a:t>
            </a:r>
            <a:endParaRPr lang="en-US" sz="20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4107D5A0-56FE-49B5-B4CF-55B8360F4B55}"/>
              </a:ext>
            </a:extLst>
          </p:cNvPr>
          <p:cNvSpPr/>
          <p:nvPr/>
        </p:nvSpPr>
        <p:spPr>
          <a:xfrm>
            <a:off x="710041" y="3045319"/>
            <a:ext cx="993733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偶极子有一个相距为</a:t>
            </a:r>
            <a:r>
              <a:rPr lang="en-US" altLang="zh-CN" sz="200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2a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的一对源和汇组成，</a:t>
            </a:r>
            <a:r>
              <a:rPr lang="en-US" altLang="zh-CN" sz="2000" i="1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a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无限接近于</a:t>
            </a:r>
            <a:r>
              <a:rPr lang="en-US" altLang="zh-CN" sz="200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0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时，其强度设为</a:t>
            </a:r>
            <a:r>
              <a:rPr lang="el-GR" altLang="zh-CN" sz="2000" i="1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λ</a:t>
            </a:r>
            <a:r>
              <a:rPr lang="en-US" altLang="zh-CN" sz="2000" i="1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=2aQ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，，有</a:t>
            </a:r>
            <a:endParaRPr lang="en-US" sz="2000" i="1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D2A35EAE-B05C-4ED3-B0BF-EDE00557F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势流分析</a:t>
            </a:r>
            <a:r>
              <a:rPr lang="en-US" altLang="zh-CN" dirty="0"/>
              <a:t>-</a:t>
            </a:r>
            <a:r>
              <a:rPr lang="zh-CN" altLang="en-US" dirty="0"/>
              <a:t>叠加原理</a:t>
            </a:r>
            <a:endParaRPr 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C06731A-933B-4C6B-B51D-7ECA7DC74E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0" y="1408164"/>
            <a:ext cx="905691" cy="322217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B8598FFB-0DEC-4F83-86B3-04E77665C5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5399" y="1414732"/>
            <a:ext cx="353455" cy="3240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0DB09C0-0665-4DCD-A7A2-9E21838E66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4909" y="1387375"/>
            <a:ext cx="343060" cy="324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6195049-1671-47CF-A7C6-71B3951326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3729" y="1975226"/>
            <a:ext cx="1515291" cy="296091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D9F68258-4BB0-4173-992A-809997845C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6401" y="1986815"/>
            <a:ext cx="905691" cy="322217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12FB0D83-5146-4549-BAD1-53BD819FE6F1}"/>
              </a:ext>
            </a:extLst>
          </p:cNvPr>
          <p:cNvSpPr/>
          <p:nvPr/>
        </p:nvSpPr>
        <p:spPr>
          <a:xfrm>
            <a:off x="2169415" y="1908922"/>
            <a:ext cx="274947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也是                的一个解</a:t>
            </a:r>
            <a:endParaRPr lang="en-US" sz="20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F4976B5-181A-49B4-94E4-705FEF37CE87}"/>
              </a:ext>
            </a:extLst>
          </p:cNvPr>
          <p:cNvSpPr/>
          <p:nvPr/>
        </p:nvSpPr>
        <p:spPr>
          <a:xfrm>
            <a:off x="609600" y="903388"/>
            <a:ext cx="14221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</a:rPr>
              <a:t>叠加原理</a:t>
            </a:r>
            <a:endParaRPr lang="en-US" sz="2400" b="1" dirty="0">
              <a:solidFill>
                <a:srgbClr val="FF0000"/>
              </a:solidFill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4082251F-11F3-45E3-907E-D75C2D924F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41882" y="3799062"/>
            <a:ext cx="1921077" cy="1610659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884F5212-9FB7-4047-951C-3AD4D4530CB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62921" y="3632320"/>
            <a:ext cx="4190095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1918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BACA5E89-D871-4B11-B08F-8D337CD91B0C}"/>
              </a:ext>
            </a:extLst>
          </p:cNvPr>
          <p:cNvSpPr/>
          <p:nvPr/>
        </p:nvSpPr>
        <p:spPr>
          <a:xfrm>
            <a:off x="228600" y="190500"/>
            <a:ext cx="10972800" cy="556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25000"/>
              </a:lnSpc>
            </a:pPr>
            <a:r>
              <a:rPr lang="en-US" altLang="zh-CN" sz="2800" b="1" dirty="0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1.</a:t>
            </a:r>
            <a:r>
              <a:rPr lang="zh-CN" altLang="en-US" sz="2800" b="1" dirty="0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理想流体流动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32B71FCE-4496-4D83-A27C-FA7933AB6EFC}"/>
              </a:ext>
            </a:extLst>
          </p:cNvPr>
          <p:cNvSpPr/>
          <p:nvPr/>
        </p:nvSpPr>
        <p:spPr>
          <a:xfrm>
            <a:off x="601800" y="4038128"/>
            <a:ext cx="549419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/>
              <a:t>达朗贝尔佯谬 </a:t>
            </a:r>
            <a:r>
              <a:rPr lang="en-US" altLang="zh-CN" sz="2000" b="1" dirty="0"/>
              <a:t>(</a:t>
            </a:r>
            <a:r>
              <a:rPr lang="en-US" sz="2000" b="1" dirty="0" err="1"/>
              <a:t>d‘Alembert’s</a:t>
            </a:r>
            <a:r>
              <a:rPr lang="en-US" sz="2000" b="1" dirty="0"/>
              <a:t> Paradox</a:t>
            </a:r>
            <a:r>
              <a:rPr lang="zh-CN" altLang="en-US" sz="2000" b="1" dirty="0"/>
              <a:t>，</a:t>
            </a:r>
            <a:r>
              <a:rPr lang="en-US" altLang="zh-CN" sz="2000" b="1" dirty="0"/>
              <a:t>1752</a:t>
            </a:r>
            <a:r>
              <a:rPr lang="en-US" sz="2000" b="1" dirty="0"/>
              <a:t>):</a:t>
            </a:r>
          </a:p>
          <a:p>
            <a:endParaRPr kumimoji="1" lang="en-US" altLang="zh-CN" sz="2000" b="1" kern="0" dirty="0">
              <a:solidFill>
                <a:srgbClr val="0000FF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kumimoji="1" lang="zh-CN" altLang="en-US" sz="2000" b="1" kern="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在均匀流场里任何形状的物体受力为零！</a:t>
            </a:r>
            <a:endParaRPr kumimoji="1" lang="en-US" altLang="zh-CN" sz="2000" b="1" kern="0" dirty="0">
              <a:solidFill>
                <a:srgbClr val="FF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endParaRPr kumimoji="1" lang="en-US" altLang="zh-CN" sz="2000" b="1" kern="0" dirty="0">
              <a:solidFill>
                <a:srgbClr val="FF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653E2DE-6C5D-41DE-9889-015039CC2F22}"/>
              </a:ext>
            </a:extLst>
          </p:cNvPr>
          <p:cNvSpPr/>
          <p:nvPr/>
        </p:nvSpPr>
        <p:spPr>
          <a:xfrm>
            <a:off x="533400" y="1134148"/>
            <a:ext cx="47131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2400" kern="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理想流体 </a:t>
            </a:r>
            <a:r>
              <a:rPr kumimoji="1" lang="en-US" altLang="zh-CN" sz="2400" kern="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(inviscid fluid)</a:t>
            </a:r>
            <a:r>
              <a:rPr kumimoji="1" lang="zh-CN" altLang="en-US" sz="2400" kern="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：黏度为</a:t>
            </a:r>
            <a:r>
              <a:rPr kumimoji="1" lang="en-US" altLang="zh-CN" sz="2400" kern="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0</a:t>
            </a:r>
            <a:endParaRPr lang="en-US" sz="2400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A175AE68-87D4-472C-A402-BD8FEF951968}"/>
              </a:ext>
            </a:extLst>
          </p:cNvPr>
          <p:cNvSpPr/>
          <p:nvPr/>
        </p:nvSpPr>
        <p:spPr>
          <a:xfrm>
            <a:off x="8610600" y="4018817"/>
            <a:ext cx="226215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kern="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法国数学家达朗贝尔</a:t>
            </a:r>
            <a:endParaRPr kumimoji="1" lang="en-US" altLang="zh-CN" kern="0" dirty="0"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r>
              <a:rPr kumimoji="1" lang="zh-CN" altLang="en-US" kern="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（</a:t>
            </a:r>
            <a:r>
              <a:rPr kumimoji="1" lang="en-US" altLang="zh-CN" kern="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1717-1783</a:t>
            </a:r>
            <a:r>
              <a:rPr kumimoji="1" lang="zh-CN" altLang="en-US" kern="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）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\begin{figure}&#10;\epsfysize =1.75in&#10;\centerline{\epsffile{Chapter04/tube.eps}}&#10;\end{figure}">
            <a:extLst>
              <a:ext uri="{FF2B5EF4-FFF2-40B4-BE49-F238E27FC236}">
                <a16:creationId xmlns:a16="http://schemas.microsoft.com/office/drawing/2014/main" id="{8E55FEC7-4A06-446A-A4BB-488284026A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828800"/>
            <a:ext cx="5867400" cy="1895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8A93122-2BB1-4DFD-ACDF-693E0CF083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0600" y="1166507"/>
            <a:ext cx="2095500" cy="2619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5D779F36-5368-4CBB-B781-44FB051B7964}"/>
              </a:ext>
            </a:extLst>
          </p:cNvPr>
          <p:cNvSpPr/>
          <p:nvPr/>
        </p:nvSpPr>
        <p:spPr>
          <a:xfrm>
            <a:off x="726141" y="1428638"/>
            <a:ext cx="14670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5. 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半体绕流</a:t>
            </a:r>
            <a:endParaRPr lang="en-US" sz="20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4107D5A0-56FE-49B5-B4CF-55B8360F4B55}"/>
              </a:ext>
            </a:extLst>
          </p:cNvPr>
          <p:cNvSpPr/>
          <p:nvPr/>
        </p:nvSpPr>
        <p:spPr>
          <a:xfrm>
            <a:off x="914400" y="2145032"/>
            <a:ext cx="454483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平行于</a:t>
            </a:r>
            <a:r>
              <a:rPr lang="en-US" altLang="zh-CN" sz="200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x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方向的均匀流加上一个源，有</a:t>
            </a:r>
            <a:endParaRPr lang="en-US" sz="2000" i="1" dirty="0"/>
          </a:p>
        </p:txBody>
      </p:sp>
      <p:sp>
        <p:nvSpPr>
          <p:cNvPr id="14" name="标题 13">
            <a:extLst>
              <a:ext uri="{FF2B5EF4-FFF2-40B4-BE49-F238E27FC236}">
                <a16:creationId xmlns:a16="http://schemas.microsoft.com/office/drawing/2014/main" id="{EE5E333A-6829-4A2B-964C-C08A32D94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5EC62200-BC10-4A97-BFAA-5A67DDEEC7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171" y="2835000"/>
            <a:ext cx="3425029" cy="50400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5EE3A925-016E-4F86-B663-E744823C02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6200" y="2745000"/>
            <a:ext cx="4050146" cy="68400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D94F2CF7-A6C1-4EB3-9798-90B3EEB901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570" y="3712214"/>
            <a:ext cx="3212624" cy="396000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04FD915B-0654-4AC1-8FF0-2B18805C61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66371" y="3598881"/>
            <a:ext cx="4390488" cy="720000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67918E84-03A0-4D15-A4D5-3BBC8772D1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97032" y="1249142"/>
            <a:ext cx="3445222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3816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5D779F36-5368-4CBB-B781-44FB051B7964}"/>
              </a:ext>
            </a:extLst>
          </p:cNvPr>
          <p:cNvSpPr/>
          <p:nvPr/>
        </p:nvSpPr>
        <p:spPr>
          <a:xfrm>
            <a:off x="609600" y="1175109"/>
            <a:ext cx="428835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6. 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圆柱绕流：均匀流和偶极流的叠加</a:t>
            </a:r>
            <a:endParaRPr lang="en-US" sz="2000" dirty="0"/>
          </a:p>
        </p:txBody>
      </p:sp>
      <p:sp>
        <p:nvSpPr>
          <p:cNvPr id="14" name="标题 13">
            <a:extLst>
              <a:ext uri="{FF2B5EF4-FFF2-40B4-BE49-F238E27FC236}">
                <a16:creationId xmlns:a16="http://schemas.microsoft.com/office/drawing/2014/main" id="{EE5E333A-6829-4A2B-964C-C08A32D94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7EB58C9-5415-4524-9AD2-D397467F22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619" y="1955758"/>
            <a:ext cx="3290463" cy="5400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437D6F48-38A0-48B3-835B-1402DE519E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3082" y="1883758"/>
            <a:ext cx="4302415" cy="6840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4379D6D2-964A-4C92-BB56-35DF0D03A5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8200" y="1847758"/>
            <a:ext cx="2057142" cy="756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5B96A09-88A4-4853-86F0-9E421E8945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8820" y="3110177"/>
            <a:ext cx="3126859" cy="4680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EB7D927-92EE-481F-AE24-155D7D66A9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31876" y="2921403"/>
            <a:ext cx="4603429" cy="684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9DFDDA9-7A36-4F78-A711-2A727BA76B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91331" y="2849403"/>
            <a:ext cx="2186352" cy="8280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77589DE-FF44-4190-820E-52AB42093CF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47800" y="4267200"/>
            <a:ext cx="278674" cy="30044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D587ADA-799F-47FE-BF51-81816E75A63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28800" y="4031048"/>
            <a:ext cx="2675077" cy="8280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C4837485-AA83-40A0-8528-2EEB23C384F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19245" y="4870693"/>
            <a:ext cx="1247673" cy="828000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82D07984-EABE-4A3C-9679-98690024E2A8}"/>
              </a:ext>
            </a:extLst>
          </p:cNvPr>
          <p:cNvSpPr/>
          <p:nvPr/>
        </p:nvSpPr>
        <p:spPr>
          <a:xfrm>
            <a:off x="609600" y="5029200"/>
            <a:ext cx="499367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如果选取偶极流的强度                       ，就有</a:t>
            </a:r>
            <a:endParaRPr lang="en-US" sz="2000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A922BD07-0CFB-489A-809B-DD4B7932420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855396" y="4839810"/>
            <a:ext cx="3599999" cy="9000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10C8BE9C-67C5-43BF-A63D-33F2BB7C40E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719443" y="3896872"/>
            <a:ext cx="2316480" cy="1798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9981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8635999" cy="492443"/>
          </a:xfrm>
        </p:spPr>
        <p:txBody>
          <a:bodyPr/>
          <a:lstStyle/>
          <a:p>
            <a:r>
              <a:rPr lang="en-US" altLang="zh-CN" dirty="0">
                <a:latin typeface="+mn-lt"/>
              </a:rPr>
              <a:t>2. </a:t>
            </a:r>
            <a:r>
              <a:rPr lang="zh-CN" altLang="zh-CN" dirty="0">
                <a:latin typeface="+mn-lt"/>
              </a:rPr>
              <a:t>量纲分析</a:t>
            </a:r>
            <a:endParaRPr lang="zh-CN" altLang="en-US" dirty="0">
              <a:latin typeface="+mn-lt"/>
            </a:endParaRPr>
          </a:p>
        </p:txBody>
      </p:sp>
      <p:sp>
        <p:nvSpPr>
          <p:cNvPr id="22530" name="Rectangle 2"/>
          <p:cNvSpPr>
            <a:spLocks noGrp="1" noChangeArrowheads="1"/>
          </p:cNvSpPr>
          <p:nvPr>
            <p:ph idx="4294967295"/>
          </p:nvPr>
        </p:nvSpPr>
        <p:spPr>
          <a:xfrm>
            <a:off x="762000" y="990600"/>
            <a:ext cx="8064500" cy="2326663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35000"/>
              </a:lnSpc>
              <a:spcBef>
                <a:spcPct val="50000"/>
              </a:spcBef>
            </a:pPr>
            <a:r>
              <a:rPr lang="en-US" altLang="zh-CN" sz="2800" b="1" dirty="0">
                <a:latin typeface="+mn-lt"/>
              </a:rPr>
              <a:t>1. </a:t>
            </a:r>
            <a:r>
              <a:rPr lang="zh-CN" altLang="en-US" sz="2800" b="1" dirty="0">
                <a:latin typeface="+mn-lt"/>
              </a:rPr>
              <a:t>工程性的模型实验：</a:t>
            </a:r>
          </a:p>
          <a:p>
            <a:pPr>
              <a:lnSpc>
                <a:spcPct val="135000"/>
              </a:lnSpc>
            </a:pPr>
            <a:r>
              <a:rPr lang="zh-CN" altLang="en-US" sz="2400" b="1" dirty="0">
                <a:latin typeface="+mn-lt"/>
              </a:rPr>
              <a:t>预测即将建造的大型机械的流动情况</a:t>
            </a:r>
          </a:p>
          <a:p>
            <a:pPr>
              <a:lnSpc>
                <a:spcPct val="135000"/>
              </a:lnSpc>
              <a:spcBef>
                <a:spcPct val="50000"/>
              </a:spcBef>
            </a:pPr>
            <a:r>
              <a:rPr lang="en-US" altLang="zh-CN" sz="2800" b="1" dirty="0">
                <a:latin typeface="+mn-lt"/>
              </a:rPr>
              <a:t>2. </a:t>
            </a:r>
            <a:r>
              <a:rPr lang="zh-CN" altLang="en-US" sz="2800" b="1" dirty="0">
                <a:latin typeface="+mn-lt"/>
              </a:rPr>
              <a:t>探索性的观察实验：</a:t>
            </a:r>
          </a:p>
          <a:p>
            <a:pPr>
              <a:lnSpc>
                <a:spcPct val="135000"/>
              </a:lnSpc>
            </a:pPr>
            <a:r>
              <a:rPr lang="zh-CN" altLang="en-US" sz="2400" b="1" dirty="0">
                <a:latin typeface="+mn-lt"/>
              </a:rPr>
              <a:t>寻找未知的流动规律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D403341-069E-4C30-B668-562807270A8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806" y="3343205"/>
            <a:ext cx="4160666" cy="312049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6B61257-8D2B-4177-9755-F08E7F19875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5628" y="3375042"/>
            <a:ext cx="4118216" cy="308866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80B7544-6BD0-4242-84AC-90BF3426D13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250" y="3317263"/>
            <a:ext cx="2514600" cy="3146441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25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225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225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225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E65C738-1DFA-44A6-BA28-5EA706B306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量纲分析的作用</a:t>
            </a:r>
            <a:endParaRPr lang="en-US" dirty="0"/>
          </a:p>
        </p:txBody>
      </p:sp>
      <p:sp>
        <p:nvSpPr>
          <p:cNvPr id="4" name="Text Box 20">
            <a:extLst>
              <a:ext uri="{FF2B5EF4-FFF2-40B4-BE49-F238E27FC236}">
                <a16:creationId xmlns:a16="http://schemas.microsoft.com/office/drawing/2014/main" id="{BCF53EDC-5C3E-47F7-8093-7B9F6AA38C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250" y="1066800"/>
            <a:ext cx="9879628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 b="1" dirty="0">
                <a:solidFill>
                  <a:srgbClr val="0000FF"/>
                </a:solidFill>
                <a:latin typeface="+mn-lt"/>
                <a:ea typeface="+mn-ea"/>
              </a:rPr>
              <a:t>假设：流场中的某一物体受力为</a:t>
            </a:r>
            <a:r>
              <a:rPr lang="en-US" altLang="zh-CN" sz="2000" b="1" i="1" dirty="0">
                <a:solidFill>
                  <a:srgbClr val="0000FF"/>
                </a:solidFill>
                <a:latin typeface="+mn-lt"/>
                <a:ea typeface="+mn-ea"/>
              </a:rPr>
              <a:t>F</a:t>
            </a:r>
            <a:r>
              <a:rPr lang="zh-CN" altLang="en-US" sz="2000" b="1" dirty="0">
                <a:solidFill>
                  <a:srgbClr val="0000FF"/>
                </a:solidFill>
                <a:latin typeface="+mn-lt"/>
                <a:ea typeface="+mn-ea"/>
              </a:rPr>
              <a:t>，依赖于物体长度</a:t>
            </a:r>
            <a:r>
              <a:rPr lang="en-US" altLang="zh-CN" sz="2000" b="1" dirty="0">
                <a:solidFill>
                  <a:srgbClr val="0000FF"/>
                </a:solidFill>
                <a:latin typeface="+mn-lt"/>
                <a:ea typeface="+mn-ea"/>
              </a:rPr>
              <a:t>L</a:t>
            </a:r>
            <a:r>
              <a:rPr lang="zh-CN" altLang="en-US" sz="2000" b="1" dirty="0">
                <a:solidFill>
                  <a:srgbClr val="0000FF"/>
                </a:solidFill>
                <a:latin typeface="+mn-lt"/>
                <a:ea typeface="+mn-ea"/>
              </a:rPr>
              <a:t>、流速</a:t>
            </a:r>
            <a:r>
              <a:rPr lang="en-US" altLang="zh-CN" sz="2000" b="1" dirty="0">
                <a:solidFill>
                  <a:srgbClr val="0000FF"/>
                </a:solidFill>
                <a:latin typeface="+mn-lt"/>
                <a:ea typeface="+mn-ea"/>
              </a:rPr>
              <a:t>V</a:t>
            </a:r>
            <a:r>
              <a:rPr lang="zh-CN" altLang="en-US" sz="2000" b="1" dirty="0">
                <a:solidFill>
                  <a:srgbClr val="0000FF"/>
                </a:solidFill>
                <a:latin typeface="+mn-lt"/>
                <a:ea typeface="+mn-ea"/>
              </a:rPr>
              <a:t>、流体密度</a:t>
            </a:r>
            <a:r>
              <a:rPr lang="el-GR" altLang="zh-CN" sz="2000" b="1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ρ</a:t>
            </a:r>
            <a:r>
              <a:rPr lang="zh-CN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、流体黏度</a:t>
            </a:r>
            <a:r>
              <a:rPr lang="el-GR" altLang="zh-CN" sz="2000" b="1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μ</a:t>
            </a:r>
            <a:endParaRPr lang="en-US" altLang="zh-CN" sz="2000" b="1" i="1" dirty="0">
              <a:solidFill>
                <a:srgbClr val="0000FF"/>
              </a:solidFill>
              <a:latin typeface="+mn-lt"/>
              <a:ea typeface="+mn-ea"/>
            </a:endParaRPr>
          </a:p>
          <a:p>
            <a:pPr eaLnBrk="1" hangingPunct="1"/>
            <a:endParaRPr lang="en-US" altLang="zh-CN" sz="2000" b="1" dirty="0">
              <a:solidFill>
                <a:srgbClr val="0000FF"/>
              </a:solidFill>
              <a:latin typeface="+mn-lt"/>
              <a:ea typeface="+mn-ea"/>
            </a:endParaRPr>
          </a:p>
          <a:p>
            <a:pPr eaLnBrk="1" hangingPunct="1"/>
            <a:r>
              <a:rPr lang="zh-CN" altLang="en-US" sz="2000" b="1" dirty="0">
                <a:solidFill>
                  <a:srgbClr val="0000FF"/>
                </a:solidFill>
                <a:latin typeface="+mn-lt"/>
                <a:ea typeface="+mn-ea"/>
              </a:rPr>
              <a:t>表达为  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61F7C95D-D905-411D-9FBB-E640FF33AE35}"/>
              </a:ext>
            </a:extLst>
          </p:cNvPr>
          <p:cNvSpPr/>
          <p:nvPr/>
        </p:nvSpPr>
        <p:spPr>
          <a:xfrm>
            <a:off x="374401" y="3287720"/>
            <a:ext cx="520527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rgbClr val="0000FF"/>
                </a:solidFill>
              </a:rPr>
              <a:t>而通过量纲分析，可以得出受力</a:t>
            </a:r>
            <a:r>
              <a:rPr lang="en-US" altLang="zh-CN" sz="2000" b="1" i="1" dirty="0">
                <a:solidFill>
                  <a:srgbClr val="0000FF"/>
                </a:solidFill>
              </a:rPr>
              <a:t>F</a:t>
            </a:r>
            <a:r>
              <a:rPr lang="zh-CN" altLang="en-US" sz="2000" b="1" dirty="0">
                <a:solidFill>
                  <a:srgbClr val="0000FF"/>
                </a:solidFill>
              </a:rPr>
              <a:t>的新表达式</a:t>
            </a:r>
            <a:endParaRPr lang="en-US" altLang="zh-CN" sz="2000" b="1" dirty="0">
              <a:solidFill>
                <a:srgbClr val="0000FF"/>
              </a:solidFill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2A52A170-B128-4D16-83F3-8BD102E15F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1676400"/>
            <a:ext cx="1962615" cy="468351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8397214C-BA78-4749-95C9-3F0079B669B7}"/>
              </a:ext>
            </a:extLst>
          </p:cNvPr>
          <p:cNvSpPr/>
          <p:nvPr/>
        </p:nvSpPr>
        <p:spPr>
          <a:xfrm>
            <a:off x="398614" y="2319754"/>
            <a:ext cx="856195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rgbClr val="0000FF"/>
                </a:solidFill>
              </a:rPr>
              <a:t>通过试验，寻找</a:t>
            </a:r>
            <a:r>
              <a:rPr lang="en-US" altLang="zh-CN" sz="2000" b="1" i="1" dirty="0">
                <a:solidFill>
                  <a:srgbClr val="0000FF"/>
                </a:solidFill>
              </a:rPr>
              <a:t>F</a:t>
            </a:r>
            <a:r>
              <a:rPr lang="zh-CN" altLang="en-US" sz="2000" b="1" dirty="0">
                <a:solidFill>
                  <a:srgbClr val="0000FF"/>
                </a:solidFill>
              </a:rPr>
              <a:t>随这些参数的变化趋势，如果每个参数选取</a:t>
            </a:r>
            <a:r>
              <a:rPr lang="en-US" altLang="zh-CN" sz="2000" b="1" dirty="0">
                <a:solidFill>
                  <a:srgbClr val="0000FF"/>
                </a:solidFill>
              </a:rPr>
              <a:t>10</a:t>
            </a:r>
            <a:r>
              <a:rPr lang="zh-CN" altLang="en-US" sz="2000" b="1" dirty="0">
                <a:solidFill>
                  <a:srgbClr val="0000FF"/>
                </a:solidFill>
              </a:rPr>
              <a:t>个不同值，</a:t>
            </a:r>
            <a:endParaRPr lang="en-US" altLang="zh-CN" sz="2000" b="1" dirty="0">
              <a:solidFill>
                <a:srgbClr val="0000FF"/>
              </a:solidFill>
            </a:endParaRPr>
          </a:p>
          <a:p>
            <a:r>
              <a:rPr lang="zh-CN" altLang="en-US" sz="2000" b="1" dirty="0">
                <a:solidFill>
                  <a:srgbClr val="FF0000"/>
                </a:solidFill>
              </a:rPr>
              <a:t>那么总试验次数为</a:t>
            </a:r>
            <a:r>
              <a:rPr lang="en-US" altLang="zh-CN" sz="2000" b="1" dirty="0">
                <a:solidFill>
                  <a:srgbClr val="FF0000"/>
                </a:solidFill>
              </a:rPr>
              <a:t>10000</a:t>
            </a:r>
            <a:r>
              <a:rPr lang="zh-CN" altLang="en-US" sz="2000" b="1" dirty="0">
                <a:solidFill>
                  <a:srgbClr val="FF0000"/>
                </a:solidFill>
              </a:rPr>
              <a:t>次，费时费钱</a:t>
            </a:r>
            <a:endParaRPr lang="en-US" sz="2000" dirty="0">
              <a:solidFill>
                <a:srgbClr val="FF0000"/>
              </a:solidFill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77E9EE0B-450F-4367-9B11-3AB2AF792C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8800" y="2909920"/>
            <a:ext cx="2408663" cy="1494263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60A9F0DE-8698-4CDE-B297-162877908B5A}"/>
              </a:ext>
            </a:extLst>
          </p:cNvPr>
          <p:cNvSpPr/>
          <p:nvPr/>
        </p:nvSpPr>
        <p:spPr>
          <a:xfrm>
            <a:off x="465131" y="4353918"/>
            <a:ext cx="10229082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rgbClr val="0000FF"/>
                </a:solidFill>
              </a:rPr>
              <a:t>这里                      称为力系数，比如升力系数或者阻力系数，只是无量纲参数雷诺数的函数</a:t>
            </a:r>
            <a:endParaRPr lang="en-US" altLang="zh-CN" sz="2000" b="1" dirty="0">
              <a:solidFill>
                <a:srgbClr val="0000FF"/>
              </a:solidFill>
            </a:endParaRPr>
          </a:p>
          <a:p>
            <a:endParaRPr lang="en-US" sz="2000" b="1" dirty="0">
              <a:solidFill>
                <a:srgbClr val="0000FF"/>
              </a:solidFill>
            </a:endParaRPr>
          </a:p>
          <a:p>
            <a:r>
              <a:rPr lang="en-US" sz="2000" b="1" dirty="0">
                <a:solidFill>
                  <a:srgbClr val="FF0000"/>
                </a:solidFill>
              </a:rPr>
              <a:t>10</a:t>
            </a:r>
            <a:r>
              <a:rPr lang="zh-CN" altLang="en-US" sz="2000" b="1" dirty="0">
                <a:solidFill>
                  <a:srgbClr val="FF0000"/>
                </a:solidFill>
              </a:rPr>
              <a:t>次不同雷诺数就可以得到趋势</a:t>
            </a:r>
            <a:endParaRPr lang="en-US" sz="2000" dirty="0">
              <a:solidFill>
                <a:srgbClr val="FF0000"/>
              </a:solidFill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CE47168F-C6A0-441B-8EAD-30D3EB84F0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9644" y="4323896"/>
            <a:ext cx="1025912" cy="401444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EE380E61-F7E1-4469-AEB0-9E48061871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505" y="5877685"/>
            <a:ext cx="1005004" cy="376876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9210BE64-0B4D-4691-85CF-2D84A6BD32D1}"/>
              </a:ext>
            </a:extLst>
          </p:cNvPr>
          <p:cNvSpPr/>
          <p:nvPr/>
        </p:nvSpPr>
        <p:spPr>
          <a:xfrm>
            <a:off x="1858643" y="5862149"/>
            <a:ext cx="309571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雷诺数   </a:t>
            </a: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Reynolds number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C1FD8C0B-3AD7-4520-BCD4-D1F0A9E738A5}"/>
              </a:ext>
            </a:extLst>
          </p:cNvPr>
          <p:cNvSpPr/>
          <p:nvPr/>
        </p:nvSpPr>
        <p:spPr>
          <a:xfrm>
            <a:off x="5347685" y="5200429"/>
            <a:ext cx="626180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rgbClr val="0000FF"/>
                </a:solidFill>
              </a:rPr>
              <a:t>注意：在其他情况下，受力也可能依赖于其他组合参数包括</a:t>
            </a:r>
            <a:r>
              <a:rPr lang="en-US" altLang="zh-CN" sz="2000" b="1" dirty="0">
                <a:solidFill>
                  <a:srgbClr val="0000FF"/>
                </a:solidFill>
              </a:rPr>
              <a:t>Mach</a:t>
            </a:r>
            <a:r>
              <a:rPr lang="zh-CN" altLang="en-US" sz="2000" b="1" dirty="0">
                <a:solidFill>
                  <a:srgbClr val="0000FF"/>
                </a:solidFill>
              </a:rPr>
              <a:t>数                  、</a:t>
            </a:r>
            <a:r>
              <a:rPr lang="en-US" altLang="zh-CN" sz="2000" b="1" dirty="0">
                <a:solidFill>
                  <a:srgbClr val="0000FF"/>
                </a:solidFill>
              </a:rPr>
              <a:t>Froude</a:t>
            </a:r>
            <a:r>
              <a:rPr lang="zh-CN" altLang="en-US" sz="2000" b="1" dirty="0">
                <a:solidFill>
                  <a:srgbClr val="0000FF"/>
                </a:solidFill>
              </a:rPr>
              <a:t>数                     、表面粗糙度         等</a:t>
            </a:r>
            <a:endParaRPr lang="en-US" altLang="zh-CN" sz="2000" b="1" dirty="0">
              <a:solidFill>
                <a:srgbClr val="0000FF"/>
              </a:solidFill>
            </a:endParaRP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66CD32D9-5E4E-4FBA-8611-41C584A5D4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78232" y="5582260"/>
            <a:ext cx="969231" cy="252000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4E18C4D3-AA0E-4903-B6E5-AFCF4AB53FE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72600" y="5596357"/>
            <a:ext cx="1125313" cy="281328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D7ABB8E8-FB6D-4EFA-89E3-22702EB7060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79499" y="5862149"/>
            <a:ext cx="361708" cy="281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33589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2" grpId="0"/>
      <p:bldP spid="14" grpId="0"/>
      <p:bldP spid="16" grpId="0"/>
      <p:bldP spid="19" grpId="0"/>
      <p:bldP spid="20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3A58A2B-40BC-4BD6-ABF8-BF5403207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28600"/>
            <a:ext cx="8635999" cy="492443"/>
          </a:xfrm>
        </p:spPr>
        <p:txBody>
          <a:bodyPr/>
          <a:lstStyle/>
          <a:p>
            <a:r>
              <a:rPr lang="zh-CN" altLang="en-US" dirty="0"/>
              <a:t>量纲分析的特点与要求</a:t>
            </a:r>
            <a:endParaRPr 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FFE97AB-42E7-4917-B800-8239615658C9}"/>
              </a:ext>
            </a:extLst>
          </p:cNvPr>
          <p:cNvSpPr txBox="1"/>
          <p:nvPr/>
        </p:nvSpPr>
        <p:spPr>
          <a:xfrm>
            <a:off x="762000" y="1243280"/>
            <a:ext cx="9033242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zh-CN" altLang="en-US" sz="2000" b="1" dirty="0">
                <a:solidFill>
                  <a:srgbClr val="0000FF"/>
                </a:solidFill>
              </a:rPr>
              <a:t>降低成本</a:t>
            </a:r>
            <a:endParaRPr lang="en-US" altLang="zh-CN" sz="2000" b="1" dirty="0">
              <a:solidFill>
                <a:srgbClr val="0000FF"/>
              </a:solidFill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zh-CN" altLang="en-US" sz="2000" b="1" dirty="0">
                <a:solidFill>
                  <a:srgbClr val="0000FF"/>
                </a:solidFill>
              </a:rPr>
              <a:t>帮助思考和计划实验或者理论</a:t>
            </a:r>
            <a:r>
              <a:rPr lang="en-US" altLang="zh-CN" sz="2000" b="1" dirty="0">
                <a:solidFill>
                  <a:srgbClr val="0000FF"/>
                </a:solidFill>
              </a:rPr>
              <a:t>:</a:t>
            </a:r>
            <a:r>
              <a:rPr lang="zh-CN" altLang="en-US" sz="2000" b="1" dirty="0">
                <a:solidFill>
                  <a:srgbClr val="0000FF"/>
                </a:solidFill>
              </a:rPr>
              <a:t>   哪些参数可以忽略、方程如何反映物理本质</a:t>
            </a:r>
            <a:endParaRPr lang="en-US" altLang="zh-CN" sz="2000" b="1" dirty="0">
              <a:solidFill>
                <a:srgbClr val="0000FF"/>
              </a:solidFill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zh-CN" altLang="en-US" sz="2000" b="1" dirty="0">
                <a:solidFill>
                  <a:srgbClr val="0000FF"/>
                </a:solidFill>
              </a:rPr>
              <a:t>通过标度律（</a:t>
            </a:r>
            <a:r>
              <a:rPr lang="en-US" altLang="zh-CN" sz="2000" b="1" dirty="0">
                <a:solidFill>
                  <a:srgbClr val="0000FF"/>
                </a:solidFill>
              </a:rPr>
              <a:t>scaling law</a:t>
            </a:r>
            <a:r>
              <a:rPr lang="zh-CN" altLang="en-US" sz="2000" b="1" dirty="0">
                <a:solidFill>
                  <a:srgbClr val="0000FF"/>
                </a:solidFill>
              </a:rPr>
              <a:t>）将实验模型获得的数据推广到实际原型上</a:t>
            </a:r>
            <a:endParaRPr lang="en-US" altLang="zh-CN" sz="2000" b="1" dirty="0">
              <a:solidFill>
                <a:srgbClr val="0000FF"/>
              </a:solidFill>
            </a:endParaRPr>
          </a:p>
          <a:p>
            <a:endParaRPr lang="en-US" altLang="zh-CN" sz="2000" b="1" dirty="0">
              <a:solidFill>
                <a:srgbClr val="0000FF"/>
              </a:solidFill>
            </a:endParaRPr>
          </a:p>
          <a:p>
            <a:r>
              <a:rPr lang="zh-CN" altLang="en-US" sz="2000" b="1" dirty="0">
                <a:solidFill>
                  <a:srgbClr val="FF0000"/>
                </a:solidFill>
              </a:rPr>
              <a:t>量纲分析是一门需要练习的学术能力，也是一门艺术和技巧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CF96D8F-AD45-495B-8C31-F4EA6ADE2B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3328477"/>
            <a:ext cx="10571356" cy="2274849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EDED2972-4879-41C5-9659-28BBFA6070BE}"/>
              </a:ext>
            </a:extLst>
          </p:cNvPr>
          <p:cNvSpPr/>
          <p:nvPr/>
        </p:nvSpPr>
        <p:spPr>
          <a:xfrm>
            <a:off x="393819" y="5603326"/>
            <a:ext cx="1156958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Euler (1765)    Fourier (1822)   Rayleigh (1877)     Buckingham (1914) Pi theorem   /</a:t>
            </a:r>
            <a:r>
              <a:rPr lang="en-US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Vaschy</a:t>
            </a:r>
            <a:r>
              <a:rPr lang="en-US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(1892) /</a:t>
            </a:r>
            <a:r>
              <a:rPr lang="en-US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Riabouchinsky</a:t>
            </a:r>
            <a:r>
              <a:rPr lang="en-US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(1911)</a:t>
            </a:r>
          </a:p>
          <a:p>
            <a:r>
              <a:rPr lang="en-US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Bridgman (1922)</a:t>
            </a:r>
          </a:p>
        </p:txBody>
      </p:sp>
    </p:spTree>
    <p:extLst>
      <p:ext uri="{BB962C8B-B14F-4D97-AF65-F5344CB8AC3E}">
        <p14:creationId xmlns:p14="http://schemas.microsoft.com/office/powerpoint/2010/main" val="209812169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EF5512-00F9-4762-BF2D-8EE8CE9028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28600"/>
            <a:ext cx="8635999" cy="430887"/>
          </a:xfrm>
        </p:spPr>
        <p:txBody>
          <a:bodyPr/>
          <a:lstStyle/>
          <a:p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量纲和谐原理（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Principle of Dimensional Homogeneity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6B4088D-26F1-46BA-97EE-78D335F266E4}"/>
              </a:ext>
            </a:extLst>
          </p:cNvPr>
          <p:cNvSpPr txBox="1"/>
          <p:nvPr/>
        </p:nvSpPr>
        <p:spPr>
          <a:xfrm>
            <a:off x="548758" y="1066800"/>
            <a:ext cx="8392041" cy="400110"/>
          </a:xfrm>
          <a:prstGeom prst="rect">
            <a:avLst/>
          </a:prstGeom>
          <a:noFill/>
          <a:effectLst>
            <a:innerShdw blurRad="63500" dist="50800" dir="16200000">
              <a:prstClr val="black">
                <a:alpha val="50000"/>
              </a:prst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rgbClr val="FF0000"/>
                </a:solidFill>
              </a:rPr>
              <a:t>凡是正确反映物理规律的方程，各项的量纲必然一致，称为量纲和谐原理</a:t>
            </a:r>
            <a:endParaRPr lang="en-US" sz="2000" b="1" dirty="0">
              <a:solidFill>
                <a:srgbClr val="FF0000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480BFF8-FDF8-4B3D-A733-689DAEAABB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8077" y="1706954"/>
            <a:ext cx="4772722" cy="334537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1C37D002-C80D-4835-A497-67A3A6669CE7}"/>
              </a:ext>
            </a:extLst>
          </p:cNvPr>
          <p:cNvSpPr/>
          <p:nvPr/>
        </p:nvSpPr>
        <p:spPr>
          <a:xfrm>
            <a:off x="571547" y="1710515"/>
            <a:ext cx="25090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/>
              <a:t>流体力学中的基本量纲</a:t>
            </a:r>
            <a:endParaRPr 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13E9514-B571-4335-B0E0-F606B70A42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0" y="2627838"/>
            <a:ext cx="2364059" cy="501805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F9648F7F-9FCF-4D69-B08B-A1A0E8D69B60}"/>
              </a:ext>
            </a:extLst>
          </p:cNvPr>
          <p:cNvSpPr/>
          <p:nvPr/>
        </p:nvSpPr>
        <p:spPr>
          <a:xfrm>
            <a:off x="591266" y="2694075"/>
            <a:ext cx="6495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/>
              <a:t>例子</a:t>
            </a:r>
            <a:endParaRPr 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67E63818-E196-479A-A72E-8D6FE7B5DA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1413" y="2696841"/>
            <a:ext cx="446049" cy="36799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19A3E2D-F888-4427-A266-A5044F59B8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6057" y="3742674"/>
            <a:ext cx="2810107" cy="78058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8588519-1E9C-4EF4-B184-92766DAD86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08388" y="3912352"/>
            <a:ext cx="892098" cy="412595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F89B7B02-6961-4816-B322-096E3A356830}"/>
              </a:ext>
            </a:extLst>
          </p:cNvPr>
          <p:cNvSpPr/>
          <p:nvPr/>
        </p:nvSpPr>
        <p:spPr>
          <a:xfrm>
            <a:off x="591266" y="4707548"/>
            <a:ext cx="852669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rgbClr val="0000FF"/>
                </a:solidFill>
              </a:rPr>
              <a:t>表达式的组成： 有量纲的变量、有量纲的常数、无量纲的常数   </a:t>
            </a:r>
            <a:r>
              <a:rPr lang="zh-CN" altLang="en-US" sz="2000" b="1" dirty="0">
                <a:solidFill>
                  <a:srgbClr val="FF0000"/>
                </a:solidFill>
              </a:rPr>
              <a:t>角度</a:t>
            </a:r>
            <a:r>
              <a:rPr lang="en-US" altLang="zh-CN" sz="2000" b="1" dirty="0">
                <a:solidFill>
                  <a:srgbClr val="FF0000"/>
                </a:solidFill>
              </a:rPr>
              <a:t>/</a:t>
            </a:r>
            <a:r>
              <a:rPr lang="zh-CN" altLang="en-US" sz="2000" b="1" dirty="0">
                <a:solidFill>
                  <a:srgbClr val="FF0000"/>
                </a:solidFill>
              </a:rPr>
              <a:t>转速</a:t>
            </a:r>
            <a:endParaRPr lang="en-US" sz="2000" dirty="0">
              <a:solidFill>
                <a:srgbClr val="FF0000"/>
              </a:solidFill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1F51A7EA-483E-4125-B555-6B0F4B6B8D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95281" y="2332331"/>
            <a:ext cx="3345366" cy="1594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0973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603351-B015-4A17-8E0F-FD0DBC1CC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28600"/>
            <a:ext cx="8635999" cy="430887"/>
          </a:xfrm>
        </p:spPr>
        <p:txBody>
          <a:bodyPr/>
          <a:lstStyle/>
          <a:p>
            <a:r>
              <a:rPr lang="zh-CN" altLang="en-US" sz="2800" dirty="0"/>
              <a:t>常用物理量的量纲</a:t>
            </a:r>
            <a:endParaRPr lang="en-US" sz="28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1F97BA9-2D93-4BFE-9FB1-6BAAC423BB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903327"/>
            <a:ext cx="7200189" cy="5946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073333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603351-B015-4A17-8E0F-FD0DBC1CC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28600"/>
            <a:ext cx="8635999" cy="430887"/>
          </a:xfrm>
        </p:spPr>
        <p:txBody>
          <a:bodyPr/>
          <a:lstStyle/>
          <a:p>
            <a:r>
              <a:rPr lang="zh-CN" altLang="en-US" sz="2800" dirty="0"/>
              <a:t>常用物理量的量纲</a:t>
            </a:r>
            <a:endParaRPr lang="en-US" sz="28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1F97BA9-2D93-4BFE-9FB1-6BAAC423BB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903327"/>
            <a:ext cx="7200189" cy="5946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440250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603351-B015-4A17-8E0F-FD0DBC1CC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28600"/>
            <a:ext cx="8635999" cy="430887"/>
          </a:xfrm>
        </p:spPr>
        <p:txBody>
          <a:bodyPr/>
          <a:lstStyle/>
          <a:p>
            <a:r>
              <a:rPr lang="zh-CN" altLang="en-US" sz="2800" dirty="0"/>
              <a:t>如何选取作为标度的变量</a:t>
            </a:r>
            <a:endParaRPr lang="en-US" sz="28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EF43E18-51F6-4C63-9128-227BFDB0C1EE}"/>
              </a:ext>
            </a:extLst>
          </p:cNvPr>
          <p:cNvSpPr txBox="1"/>
          <p:nvPr/>
        </p:nvSpPr>
        <p:spPr>
          <a:xfrm>
            <a:off x="914400" y="2637805"/>
            <a:ext cx="8531503" cy="22787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zh-CN" altLang="en-US" sz="2000" b="1" dirty="0">
                <a:solidFill>
                  <a:srgbClr val="0000FF"/>
                </a:solidFill>
              </a:rPr>
              <a:t>标度量本身不能组合成无量纲量，但加上一个变量后能组成无量纲参数</a:t>
            </a:r>
            <a:endParaRPr lang="en-US" altLang="zh-CN" sz="2000" b="1" dirty="0">
              <a:solidFill>
                <a:srgbClr val="0000FF"/>
              </a:solidFill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q"/>
            </a:pPr>
            <a:endParaRPr lang="en-US" altLang="zh-CN" sz="2000" b="1" dirty="0">
              <a:solidFill>
                <a:srgbClr val="0000FF"/>
              </a:solidFill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q"/>
            </a:pPr>
            <a:endParaRPr lang="en-US" altLang="zh-CN" sz="2000" b="1" dirty="0">
              <a:solidFill>
                <a:srgbClr val="0000FF"/>
              </a:solidFill>
            </a:endParaRPr>
          </a:p>
          <a:p>
            <a:pPr>
              <a:lnSpc>
                <a:spcPct val="120000"/>
              </a:lnSpc>
            </a:pPr>
            <a:endParaRPr lang="en-US" altLang="zh-CN" sz="2000" b="1" dirty="0">
              <a:solidFill>
                <a:srgbClr val="0000FF"/>
              </a:solidFill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zh-CN" altLang="en-US" sz="2000" b="1" dirty="0">
                <a:solidFill>
                  <a:srgbClr val="0000FF"/>
                </a:solidFill>
              </a:rPr>
              <a:t>不要选择要输出的量</a:t>
            </a:r>
            <a:endParaRPr lang="en-US" altLang="zh-CN" sz="2000" b="1" dirty="0">
              <a:solidFill>
                <a:srgbClr val="0000FF"/>
              </a:solidFill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zh-CN" altLang="en-US" sz="2000" b="1" dirty="0">
                <a:solidFill>
                  <a:srgbClr val="0000FF"/>
                </a:solidFill>
              </a:rPr>
              <a:t>选择常见变量而不是抽象变量  密度</a:t>
            </a:r>
            <a:r>
              <a:rPr lang="en-US" altLang="zh-CN" sz="2000" b="1" dirty="0">
                <a:solidFill>
                  <a:srgbClr val="0000FF"/>
                </a:solidFill>
              </a:rPr>
              <a:t>/</a:t>
            </a:r>
            <a:r>
              <a:rPr lang="zh-CN" altLang="en-US" sz="2000" b="1" dirty="0">
                <a:solidFill>
                  <a:srgbClr val="FF0000"/>
                </a:solidFill>
              </a:rPr>
              <a:t>表面张力</a:t>
            </a:r>
            <a:r>
              <a:rPr lang="zh-CN" altLang="en-US" sz="2000" b="1" dirty="0">
                <a:solidFill>
                  <a:srgbClr val="0000FF"/>
                </a:solidFill>
              </a:rPr>
              <a:t>  物体长度</a:t>
            </a:r>
            <a:r>
              <a:rPr lang="en-US" altLang="zh-CN" sz="2000" b="1" dirty="0">
                <a:solidFill>
                  <a:srgbClr val="0000FF"/>
                </a:solidFill>
              </a:rPr>
              <a:t>/</a:t>
            </a:r>
            <a:r>
              <a:rPr lang="zh-CN" altLang="en-US" sz="2000" b="1" dirty="0">
                <a:solidFill>
                  <a:srgbClr val="FF0000"/>
                </a:solidFill>
              </a:rPr>
              <a:t>表面粗糙度</a:t>
            </a:r>
            <a:endParaRPr lang="en-US" altLang="zh-CN" sz="2000" b="1" dirty="0">
              <a:solidFill>
                <a:srgbClr val="FF0000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E653A68-C3FE-4623-93A8-DF243E92D9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3352800"/>
            <a:ext cx="4505093" cy="50180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8D06C33-D26D-40C0-B003-1D2C3EA2D5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2800" y="3340693"/>
            <a:ext cx="2319454" cy="457200"/>
          </a:xfrm>
          <a:prstGeom prst="rect">
            <a:avLst/>
          </a:prstGeom>
        </p:spPr>
      </p:pic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FCFAD0B5-46C5-40D3-8AC6-21436ADA2F02}"/>
              </a:ext>
            </a:extLst>
          </p:cNvPr>
          <p:cNvCxnSpPr/>
          <p:nvPr/>
        </p:nvCxnSpPr>
        <p:spPr>
          <a:xfrm>
            <a:off x="5867400" y="3603702"/>
            <a:ext cx="1143000" cy="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>
            <a:extLst>
              <a:ext uri="{FF2B5EF4-FFF2-40B4-BE49-F238E27FC236}">
                <a16:creationId xmlns:a16="http://schemas.microsoft.com/office/drawing/2014/main" id="{E05DE1AC-5005-4383-A079-0CB8060E1A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1948" y="990600"/>
            <a:ext cx="2408663" cy="1494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50645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标题 1">
            <a:extLst>
              <a:ext uri="{FF2B5EF4-FFF2-40B4-BE49-F238E27FC236}">
                <a16:creationId xmlns:a16="http://schemas.microsoft.com/office/drawing/2014/main" id="{C7603351-B015-4A17-8E0F-FD0DBC1CC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28600"/>
            <a:ext cx="8635999" cy="430887"/>
          </a:xfrm>
        </p:spPr>
        <p:txBody>
          <a:bodyPr/>
          <a:lstStyle/>
          <a:p>
            <a:r>
              <a:rPr lang="zh-CN" altLang="en-US" sz="2800" dirty="0"/>
              <a:t>量纲分析法：瑞利法</a:t>
            </a:r>
            <a:endParaRPr lang="en-US" sz="28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251ACAC4-A86A-46D3-93CB-DBAF45608F76}"/>
              </a:ext>
            </a:extLst>
          </p:cNvPr>
          <p:cNvSpPr/>
          <p:nvPr/>
        </p:nvSpPr>
        <p:spPr>
          <a:xfrm>
            <a:off x="533400" y="1143000"/>
            <a:ext cx="6096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000" b="1" dirty="0">
                <a:solidFill>
                  <a:srgbClr val="0000FF"/>
                </a:solidFill>
              </a:rPr>
              <a:t>1.</a:t>
            </a:r>
            <a:r>
              <a:rPr lang="zh-CN" altLang="en-US" sz="2000" b="1" dirty="0">
                <a:solidFill>
                  <a:srgbClr val="0000FF"/>
                </a:solidFill>
              </a:rPr>
              <a:t> 确定影响某一物理过程的影响因素</a:t>
            </a:r>
            <a:endParaRPr 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1D4E7714-8025-4CB4-BF73-F6ADE7C4B32E}"/>
                  </a:ext>
                </a:extLst>
              </p:cNvPr>
              <p:cNvSpPr/>
              <p:nvPr/>
            </p:nvSpPr>
            <p:spPr>
              <a:xfrm>
                <a:off x="1600200" y="1676400"/>
                <a:ext cx="2722797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i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000" i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2000" i="0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sz="2000" i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1D4E7714-8025-4CB4-BF73-F6ADE7C4B3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0200" y="1676400"/>
                <a:ext cx="2722797" cy="400110"/>
              </a:xfrm>
              <a:prstGeom prst="rect">
                <a:avLst/>
              </a:prstGeom>
              <a:blipFill>
                <a:blip r:embed="rId2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矩形 10">
            <a:extLst>
              <a:ext uri="{FF2B5EF4-FFF2-40B4-BE49-F238E27FC236}">
                <a16:creationId xmlns:a16="http://schemas.microsoft.com/office/drawing/2014/main" id="{4CBC413E-163E-4494-A561-B5FBA53E9FEA}"/>
              </a:ext>
            </a:extLst>
          </p:cNvPr>
          <p:cNvSpPr/>
          <p:nvPr/>
        </p:nvSpPr>
        <p:spPr>
          <a:xfrm>
            <a:off x="533400" y="2179022"/>
            <a:ext cx="863599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0000FF"/>
                </a:solidFill>
              </a:rPr>
              <a:t>2.</a:t>
            </a:r>
            <a:r>
              <a:rPr lang="zh-CN" altLang="en-US" sz="2000" b="1" dirty="0">
                <a:solidFill>
                  <a:srgbClr val="0000FF"/>
                </a:solidFill>
              </a:rPr>
              <a:t> 假设其中一个物理量</a:t>
            </a:r>
            <a:r>
              <a:rPr lang="en-US" altLang="zh-CN" sz="2000" b="1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000" b="1" i="1" baseline="-25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zh-CN" altLang="en-US" sz="2000" b="1" dirty="0">
                <a:solidFill>
                  <a:srgbClr val="0000FF"/>
                </a:solidFill>
              </a:rPr>
              <a:t>，可以表达为其他物理量的指数乘积形式</a:t>
            </a:r>
            <a:endParaRPr 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2414E1EA-8CDC-4FF3-B018-778703FAB182}"/>
                  </a:ext>
                </a:extLst>
              </p:cNvPr>
              <p:cNvSpPr/>
              <p:nvPr/>
            </p:nvSpPr>
            <p:spPr>
              <a:xfrm>
                <a:off x="1632857" y="2676332"/>
                <a:ext cx="2778261" cy="44788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𝑘</m:t>
                      </m:r>
                      <m:sSubSup>
                        <m:sSub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sSub>
                            <m:sSub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p>
                      </m:sSubSup>
                      <m:sSubSup>
                        <m:sSub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sSub>
                            <m:sSub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p>
                      </m:sSubSup>
                      <m:sSubSup>
                        <m:sSub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sSub>
                            <m:sSub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sup>
                      </m:sSubSup>
                      <m:r>
                        <a:rPr lang="en-US" sz="2000" i="0">
                          <a:latin typeface="Cambria Math" panose="02040503050406030204" pitchFamily="18" charset="0"/>
                        </a:rPr>
                        <m:t>…</m:t>
                      </m:r>
                      <m:sSubSup>
                        <m:sSub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sSub>
                            <m:sSub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sup>
                      </m:sSub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2414E1EA-8CDC-4FF3-B018-778703FAB1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2857" y="2676332"/>
                <a:ext cx="2778261" cy="44788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A106BC33-EB84-4154-B7BB-8DEFF6EA9E88}"/>
                  </a:ext>
                </a:extLst>
              </p:cNvPr>
              <p:cNvSpPr/>
              <p:nvPr/>
            </p:nvSpPr>
            <p:spPr>
              <a:xfrm>
                <a:off x="5105400" y="2683269"/>
                <a:ext cx="3837845" cy="43742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000" i="1" smtClean="0">
                            <a:latin typeface="Cambria Math" panose="02040503050406030204" pitchFamily="18" charset="0"/>
                          </a:rPr>
                          <m:t>dim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i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𝑘</m:t>
                    </m:r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altLang="zh-CN" sz="2000" i="1" smtClean="0">
                            <a:latin typeface="Cambria Math" panose="02040503050406030204" pitchFamily="18" charset="0"/>
                          </a:rPr>
                          <m:t>dim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 (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p>
                    </m:sSubSup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p>
                    </m:sSubSup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sup>
                    </m:sSubSup>
                    <m:r>
                      <a:rPr lang="en-US" sz="2000">
                        <a:latin typeface="Cambria Math" panose="02040503050406030204" pitchFamily="18" charset="0"/>
                      </a:rPr>
                      <m:t>…</m:t>
                    </m:r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sup>
                    </m:sSubSup>
                  </m:oMath>
                </a14:m>
                <a:r>
                  <a:rPr lang="en-US" sz="2000" dirty="0"/>
                  <a:t>)</a:t>
                </a:r>
              </a:p>
            </p:txBody>
          </p:sp>
        </mc:Choice>
        <mc:Fallback xmlns="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A106BC33-EB84-4154-B7BB-8DEFF6EA9E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5400" y="2683269"/>
                <a:ext cx="3837845" cy="437427"/>
              </a:xfrm>
              <a:prstGeom prst="rect">
                <a:avLst/>
              </a:prstGeom>
              <a:blipFill>
                <a:blip r:embed="rId4"/>
                <a:stretch>
                  <a:fillRect t="-1389" r="-795" b="-208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矩形 13">
            <a:extLst>
              <a:ext uri="{FF2B5EF4-FFF2-40B4-BE49-F238E27FC236}">
                <a16:creationId xmlns:a16="http://schemas.microsoft.com/office/drawing/2014/main" id="{C24C1527-3420-4E35-B1C8-0386734F3842}"/>
              </a:ext>
            </a:extLst>
          </p:cNvPr>
          <p:cNvSpPr/>
          <p:nvPr/>
        </p:nvSpPr>
        <p:spPr>
          <a:xfrm>
            <a:off x="533400" y="3429000"/>
            <a:ext cx="863599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0000FF"/>
                </a:solidFill>
              </a:rPr>
              <a:t>3.</a:t>
            </a:r>
            <a:r>
              <a:rPr lang="zh-CN" altLang="en-US" sz="2000" b="1" dirty="0">
                <a:solidFill>
                  <a:srgbClr val="0000FF"/>
                </a:solidFill>
              </a:rPr>
              <a:t> 根据量纲和谐原理，求出各物理量的指数</a:t>
            </a:r>
            <a:endParaRPr lang="en-US" sz="20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4C1905D2-A4B8-4F2D-BE24-693D057097FF}"/>
              </a:ext>
            </a:extLst>
          </p:cNvPr>
          <p:cNvSpPr/>
          <p:nvPr/>
        </p:nvSpPr>
        <p:spPr>
          <a:xfrm>
            <a:off x="533400" y="4419600"/>
            <a:ext cx="863599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0000FF"/>
                </a:solidFill>
              </a:rPr>
              <a:t>4.</a:t>
            </a:r>
            <a:r>
              <a:rPr lang="zh-CN" altLang="en-US" sz="2000" b="1" dirty="0">
                <a:solidFill>
                  <a:srgbClr val="0000FF"/>
                </a:solidFill>
              </a:rPr>
              <a:t> 根据实验或分析求出系数</a:t>
            </a:r>
            <a:r>
              <a:rPr lang="en-US" altLang="zh-CN" sz="2000" b="1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endParaRPr lang="en-US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351E1EE9-6293-452A-B6F8-B37C4CA5E5E0}"/>
              </a:ext>
            </a:extLst>
          </p:cNvPr>
          <p:cNvSpPr/>
          <p:nvPr/>
        </p:nvSpPr>
        <p:spPr>
          <a:xfrm>
            <a:off x="533400" y="5410200"/>
            <a:ext cx="863599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rgbClr val="FF0000"/>
                </a:solidFill>
              </a:rPr>
              <a:t>瑞利法适合比较简单问题，一般影响因素不超过</a:t>
            </a:r>
            <a:r>
              <a:rPr lang="en-US" altLang="zh-CN" sz="2000" b="1" dirty="0">
                <a:solidFill>
                  <a:srgbClr val="FF0000"/>
                </a:solidFill>
              </a:rPr>
              <a:t>4</a:t>
            </a:r>
            <a:r>
              <a:rPr lang="zh-CN" altLang="en-US" sz="2000" b="1" dirty="0">
                <a:solidFill>
                  <a:srgbClr val="FF0000"/>
                </a:solidFill>
              </a:rPr>
              <a:t>个</a:t>
            </a:r>
            <a:endParaRPr 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0522182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3BC281-831A-4D46-A6A6-14C19E555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8C2419CE-707D-491B-8DD8-A8FE19DD4D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5" y="1219200"/>
            <a:ext cx="6365219" cy="26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bject 6">
            <a:extLst>
              <a:ext uri="{FF2B5EF4-FFF2-40B4-BE49-F238E27FC236}">
                <a16:creationId xmlns:a16="http://schemas.microsoft.com/office/drawing/2014/main" id="{1520A034-2A3A-4AF1-B66B-3FEDF40D6796}"/>
              </a:ext>
            </a:extLst>
          </p:cNvPr>
          <p:cNvSpPr>
            <a:spLocks noChangeAspect="1"/>
          </p:cNvSpPr>
          <p:nvPr/>
        </p:nvSpPr>
        <p:spPr>
          <a:xfrm>
            <a:off x="8077210" y="990600"/>
            <a:ext cx="2647341" cy="3636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62" dirty="0">
              <a:latin typeface="黑体" panose="02010609060101010101" pitchFamily="49" charset="-122"/>
            </a:endParaRP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FAB5A266-D398-48FB-AF84-560C42AC3EE0}"/>
              </a:ext>
            </a:extLst>
          </p:cNvPr>
          <p:cNvSpPr txBox="1"/>
          <p:nvPr/>
        </p:nvSpPr>
        <p:spPr>
          <a:xfrm>
            <a:off x="8153400" y="4800600"/>
            <a:ext cx="2971800" cy="777225"/>
          </a:xfrm>
          <a:prstGeom prst="rect">
            <a:avLst/>
          </a:prstGeom>
        </p:spPr>
        <p:txBody>
          <a:bodyPr vert="horz" wrap="square" lIns="0" tIns="87337" rIns="0" bIns="0" rtlCol="0">
            <a:spAutoFit/>
          </a:bodyPr>
          <a:lstStyle/>
          <a:p>
            <a:pPr marL="11723">
              <a:spcBef>
                <a:spcPts val="688"/>
              </a:spcBef>
              <a:tabLst>
                <a:tab pos="294257" algn="l"/>
                <a:tab pos="996486" algn="l"/>
              </a:tabLst>
            </a:pPr>
            <a:r>
              <a:rPr sz="2215" b="1" u="sng" spc="-222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黑体" panose="02010609060101010101" pitchFamily="49" charset="-122"/>
                <a:cs typeface="华文中宋"/>
              </a:rPr>
              <a:t>普</a:t>
            </a:r>
            <a:r>
              <a:rPr sz="2215" b="1" spc="-2220" dirty="0">
                <a:solidFill>
                  <a:srgbClr val="0000FF"/>
                </a:solidFill>
                <a:latin typeface="黑体" panose="02010609060101010101" pitchFamily="49" charset="-122"/>
                <a:cs typeface="华文中宋"/>
              </a:rPr>
              <a:t>	</a:t>
            </a:r>
            <a:r>
              <a:rPr sz="2215" b="1" u="sng" spc="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黑体" panose="02010609060101010101" pitchFamily="49" charset="-122"/>
                <a:cs typeface="华文中宋"/>
              </a:rPr>
              <a:t>朗</a:t>
            </a:r>
            <a:r>
              <a:rPr sz="2215" b="1" u="sng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黑体" panose="02010609060101010101" pitchFamily="49" charset="-122"/>
                <a:cs typeface="华文中宋"/>
              </a:rPr>
              <a:t>特</a:t>
            </a:r>
            <a:r>
              <a:rPr sz="2215" b="1" spc="-5" dirty="0">
                <a:solidFill>
                  <a:srgbClr val="0000FF"/>
                </a:solidFill>
                <a:latin typeface="黑体" panose="02010609060101010101" pitchFamily="49" charset="-122"/>
                <a:cs typeface="华文中宋"/>
              </a:rPr>
              <a:t>	</a:t>
            </a:r>
            <a:r>
              <a:rPr sz="1846" b="1" dirty="0">
                <a:latin typeface="Times New Roman"/>
                <a:cs typeface="Times New Roman"/>
              </a:rPr>
              <a:t>(</a:t>
            </a:r>
            <a:r>
              <a:rPr sz="1846" dirty="0">
                <a:latin typeface="黑体" panose="02010609060101010101" pitchFamily="49" charset="-122"/>
                <a:cs typeface="华文中宋"/>
              </a:rPr>
              <a:t>德国</a:t>
            </a:r>
            <a:r>
              <a:rPr sz="1846" b="1" dirty="0">
                <a:latin typeface="Times New Roman"/>
                <a:cs typeface="Times New Roman"/>
              </a:rPr>
              <a:t>)</a:t>
            </a:r>
            <a:endParaRPr sz="1846" dirty="0">
              <a:latin typeface="Times New Roman"/>
              <a:cs typeface="Times New Roman"/>
            </a:endParaRPr>
          </a:p>
          <a:p>
            <a:pPr marL="11723">
              <a:spcBef>
                <a:spcPts val="503"/>
              </a:spcBef>
            </a:pPr>
            <a:r>
              <a:rPr sz="1846" dirty="0">
                <a:latin typeface="Times New Roman"/>
                <a:cs typeface="Times New Roman"/>
              </a:rPr>
              <a:t>L</a:t>
            </a:r>
            <a:r>
              <a:rPr lang="en-US" altLang="zh-CN" sz="1846" dirty="0">
                <a:latin typeface="Times New Roman"/>
                <a:cs typeface="Times New Roman"/>
              </a:rPr>
              <a:t>udwig</a:t>
            </a:r>
            <a:r>
              <a:rPr sz="1846" dirty="0">
                <a:latin typeface="Times New Roman"/>
                <a:cs typeface="Times New Roman"/>
              </a:rPr>
              <a:t> Prandtl,</a:t>
            </a:r>
            <a:r>
              <a:rPr sz="1846" spc="-74" dirty="0">
                <a:latin typeface="Times New Roman"/>
                <a:cs typeface="Times New Roman"/>
              </a:rPr>
              <a:t> </a:t>
            </a:r>
            <a:r>
              <a:rPr sz="1846" dirty="0">
                <a:latin typeface="Times New Roman"/>
                <a:cs typeface="Times New Roman"/>
              </a:rPr>
              <a:t>1875</a:t>
            </a:r>
            <a:r>
              <a:rPr sz="1846" dirty="0">
                <a:latin typeface="黑体" panose="02010609060101010101" pitchFamily="49" charset="-122"/>
                <a:cs typeface="宋体"/>
              </a:rPr>
              <a:t>－</a:t>
            </a:r>
            <a:r>
              <a:rPr sz="1846" dirty="0">
                <a:latin typeface="Times New Roman"/>
                <a:cs typeface="Times New Roman"/>
              </a:rPr>
              <a:t>1953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A27D5C9-AEFC-4DE0-A380-9C5E6CEF8C25}"/>
              </a:ext>
            </a:extLst>
          </p:cNvPr>
          <p:cNvSpPr/>
          <p:nvPr/>
        </p:nvSpPr>
        <p:spPr>
          <a:xfrm>
            <a:off x="838200" y="4450548"/>
            <a:ext cx="542798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225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建立了边界层理论（</a:t>
            </a:r>
            <a:r>
              <a:rPr lang="en-US" altLang="zh-CN" sz="225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boundary layer theory</a:t>
            </a:r>
            <a:r>
              <a:rPr lang="zh-CN" altLang="en-US" sz="225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），解释了阻力 产生的机制。提出混合长度理论， 论述了有限翼展机翼理论。对现代航空工业的发展作出了重要的贡献。</a:t>
            </a:r>
          </a:p>
        </p:txBody>
      </p:sp>
    </p:spTree>
    <p:extLst>
      <p:ext uri="{BB962C8B-B14F-4D97-AF65-F5344CB8AC3E}">
        <p14:creationId xmlns:p14="http://schemas.microsoft.com/office/powerpoint/2010/main" val="412641564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1A481D-1B27-4A49-89AF-39B413C87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621C9EE-999A-4F93-B9B8-D9CA82F670FB}"/>
              </a:ext>
            </a:extLst>
          </p:cNvPr>
          <p:cNvSpPr/>
          <p:nvPr/>
        </p:nvSpPr>
        <p:spPr>
          <a:xfrm>
            <a:off x="228600" y="895801"/>
            <a:ext cx="104394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例：已知作用在做圆周运动物体上的离心惯性力</a:t>
            </a:r>
            <a:r>
              <a:rPr lang="en-US" altLang="zh-CN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与物体质量</a:t>
            </a:r>
            <a:r>
              <a:rPr lang="en-US" altLang="zh-CN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，速度</a:t>
            </a:r>
            <a:r>
              <a:rPr lang="en-US" altLang="zh-CN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和圆周半径</a:t>
            </a:r>
            <a:r>
              <a:rPr lang="en-US" altLang="zh-CN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有关，试用瑞利法给出离心力</a:t>
            </a:r>
            <a:r>
              <a:rPr lang="en-US" altLang="zh-CN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的表达式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360BF93B-50A7-4D90-A109-A2D2911A11FD}"/>
                  </a:ext>
                </a:extLst>
              </p:cNvPr>
              <p:cNvSpPr/>
              <p:nvPr/>
            </p:nvSpPr>
            <p:spPr>
              <a:xfrm>
                <a:off x="2057400" y="1603687"/>
                <a:ext cx="6096000" cy="1819985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algn="just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m:t>𝐹</m:t>
                      </m:r>
                      <m:r>
                        <a:rPr lang="en-US" sz="2000" i="1" smtClean="0">
                          <a:latin typeface="Cambria Math" panose="02040503050406030204" pitchFamily="18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m:t>=</m:t>
                      </m:r>
                      <m:r>
                        <a:rPr lang="en-US" sz="2000" i="1" smtClean="0">
                          <a:latin typeface="Cambria Math" panose="02040503050406030204" pitchFamily="18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m:t>𝑓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Arial" panose="020B0604020202020204" pitchFamily="34" charset="0"/>
                            </a:rPr>
                            <m:t>𝑚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Arial" panose="020B0604020202020204" pitchFamily="34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Arial" panose="020B0604020202020204" pitchFamily="34" charset="0"/>
                            </a:rPr>
                            <m:t>𝑣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Arial" panose="020B0604020202020204" pitchFamily="34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Arial" panose="020B0604020202020204" pitchFamily="34" charset="0"/>
                            </a:rPr>
                            <m:t>𝑅</m:t>
                          </m:r>
                        </m:e>
                      </m:d>
                    </m:oMath>
                  </m:oMathPara>
                </a14:m>
                <a:endParaRPr lang="en-US" sz="2000" dirty="0"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Arial" panose="020B0604020202020204" pitchFamily="34" charset="0"/>
                </a:endParaRPr>
              </a:p>
              <a:p>
                <a:pPr algn="just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m:t>𝐹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m:t>𝑘</m:t>
                      </m:r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Arial" panose="020B0604020202020204" pitchFamily="34" charset="0"/>
                            </a:rPr>
                            <m:t>𝑚</m:t>
                          </m:r>
                        </m:e>
                        <m:sup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Arial" panose="020B0604020202020204" pitchFamily="34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Arial" panose="020B0604020202020204" pitchFamily="34" charset="0"/>
                                </a:rPr>
                                <m:t>1</m:t>
                              </m:r>
                            </m:sub>
                          </m:sSub>
                        </m:sup>
                      </m:sSup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Arial" panose="020B0604020202020204" pitchFamily="34" charset="0"/>
                            </a:rPr>
                            <m:t>𝑉</m:t>
                          </m:r>
                        </m:e>
                        <m:sup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Arial" panose="020B0604020202020204" pitchFamily="34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Arial" panose="020B0604020202020204" pitchFamily="34" charset="0"/>
                                </a:rPr>
                                <m:t>2</m:t>
                              </m:r>
                            </m:sub>
                          </m:sSub>
                        </m:sup>
                      </m:sSup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Arial" panose="020B0604020202020204" pitchFamily="34" charset="0"/>
                            </a:rPr>
                            <m:t>𝑅</m:t>
                          </m:r>
                        </m:e>
                        <m:sup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Arial" panose="020B0604020202020204" pitchFamily="34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Arial" panose="020B0604020202020204" pitchFamily="34" charset="0"/>
                                </a:rPr>
                                <m:t>3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en-US" sz="2000" dirty="0"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Arial" panose="020B0604020202020204" pitchFamily="34" charset="0"/>
                </a:endParaRPr>
              </a:p>
              <a:p>
                <a:pPr algn="just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Arial" panose="020B0604020202020204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Arial" panose="020B0604020202020204" pitchFamily="34" charset="0"/>
                            </a:rPr>
                            <m:t>dim</m:t>
                          </m:r>
                        </m:fName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Arial" panose="020B0604020202020204" pitchFamily="34" charset="0"/>
                            </a:rPr>
                            <m:t>𝐹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Arial" panose="020B0604020202020204" pitchFamily="34" charset="0"/>
                            </a:rPr>
                            <m:t>=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Arial" panose="020B0604020202020204" pitchFamily="34" charset="0"/>
                            </a:rPr>
                            <m:t>𝑘</m:t>
                          </m:r>
                          <m:r>
                            <m:rPr>
                              <m:sty m:val="p"/>
                            </m:rPr>
                            <a:rPr lang="en-US" altLang="zh-CN" sz="200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Arial" panose="020B0604020202020204" pitchFamily="34" charset="0"/>
                            </a:rPr>
                            <m:t>d</m:t>
                          </m:r>
                          <m:r>
                            <m:rPr>
                              <m:sty m:val="p"/>
                            </m:rPr>
                            <a:rPr lang="en-US" altLang="zh-CN" sz="2000" i="1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Arial" panose="020B0604020202020204" pitchFamily="34" charset="0"/>
                            </a:rPr>
                            <m:t>im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Arial" panose="020B0604020202020204" pitchFamily="34" charset="0"/>
                            </a:rPr>
                            <m:t> (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Arial" panose="020B060402020202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Arial" panose="020B0604020202020204" pitchFamily="34" charset="0"/>
                                </a:rPr>
                                <m:t>𝑚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Arial" panose="020B0604020202020204" pitchFamily="34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Arial" panose="020B0604020202020204" pitchFamily="34" charset="0"/>
                                    </a:rPr>
                                    <m:t>1</m:t>
                                  </m:r>
                                </m:sub>
                              </m:sSub>
                            </m:sup>
                          </m:sSup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Arial" panose="020B060402020202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Arial" panose="020B0604020202020204" pitchFamily="34" charset="0"/>
                                </a:rPr>
                                <m:t>𝑉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Arial" panose="020B0604020202020204" pitchFamily="34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Arial" panose="020B0604020202020204" pitchFamily="34" charset="0"/>
                                    </a:rPr>
                                    <m:t>2</m:t>
                                  </m:r>
                                </m:sub>
                              </m:sSub>
                            </m:sup>
                          </m:sSup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Arial" panose="020B060402020202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Arial" panose="020B0604020202020204" pitchFamily="34" charset="0"/>
                                </a:rPr>
                                <m:t>𝑅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Arial" panose="020B0604020202020204" pitchFamily="34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Arial" panose="020B0604020202020204" pitchFamily="34" charset="0"/>
                                    </a:rPr>
                                    <m:t>3</m:t>
                                  </m:r>
                                </m:sub>
                              </m:sSub>
                            </m:sup>
                          </m:sSup>
                          <m:r>
                            <a:rPr lang="en-US" sz="2000" i="1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Arial" panose="020B0604020202020204" pitchFamily="34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2000" dirty="0"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Arial" panose="020B0604020202020204" pitchFamily="34" charset="0"/>
                </a:endParaRPr>
              </a:p>
              <a:p>
                <a:pPr algn="just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m:t>𝑀𝐿</m:t>
                      </m:r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Arial" panose="020B0604020202020204" pitchFamily="34" charset="0"/>
                            </a:rPr>
                            <m:t>𝑇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Arial" panose="020B0604020202020204" pitchFamily="34" charset="0"/>
                            </a:rPr>
                            <m:t>−2</m:t>
                          </m:r>
                        </m:sup>
                      </m:sSup>
                      <m:r>
                        <a:rPr lang="en-US" sz="2000" i="1">
                          <a:latin typeface="Cambria Math" panose="02040503050406030204" pitchFamily="18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m:t>=</m:t>
                      </m:r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Arial" panose="020B0604020202020204" pitchFamily="34" charset="0"/>
                            </a:rPr>
                            <m:t>𝑀</m:t>
                          </m:r>
                        </m:e>
                        <m:sup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Arial" panose="020B0604020202020204" pitchFamily="34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Arial" panose="020B0604020202020204" pitchFamily="34" charset="0"/>
                                </a:rPr>
                                <m:t>1</m:t>
                              </m:r>
                            </m:sub>
                          </m:sSub>
                        </m:sup>
                      </m:sSup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Arial" panose="020B0604020202020204" pitchFamily="34" charset="0"/>
                            </a:rPr>
                            <m:t>(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Arial" panose="020B0604020202020204" pitchFamily="34" charset="0"/>
                            </a:rPr>
                            <m:t>𝐿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Arial" panose="020B060402020202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Arial" panose="020B0604020202020204" pitchFamily="34" charset="0"/>
                                </a:rPr>
                                <m:t>𝑇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Arial" panose="020B0604020202020204" pitchFamily="34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en-US" sz="2000" i="1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Arial" panose="020B0604020202020204" pitchFamily="34" charset="0"/>
                            </a:rPr>
                            <m:t>)</m:t>
                          </m:r>
                        </m:e>
                        <m:sup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Arial" panose="020B0604020202020204" pitchFamily="34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Arial" panose="020B0604020202020204" pitchFamily="34" charset="0"/>
                                </a:rPr>
                                <m:t>2</m:t>
                              </m:r>
                            </m:sub>
                          </m:sSub>
                        </m:sup>
                      </m:sSup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Arial" panose="020B0604020202020204" pitchFamily="34" charset="0"/>
                            </a:rPr>
                            <m:t>(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Arial" panose="020B0604020202020204" pitchFamily="34" charset="0"/>
                            </a:rPr>
                            <m:t>𝐿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Arial" panose="020B0604020202020204" pitchFamily="34" charset="0"/>
                            </a:rPr>
                            <m:t>)</m:t>
                          </m:r>
                        </m:e>
                        <m:sup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Arial" panose="020B0604020202020204" pitchFamily="34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Arial" panose="020B0604020202020204" pitchFamily="34" charset="0"/>
                                </a:rPr>
                                <m:t>3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en-US" sz="2000" dirty="0"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360BF93B-50A7-4D90-A109-A2D2911A11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7400" y="1603687"/>
                <a:ext cx="6096000" cy="181998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矩形 9">
            <a:extLst>
              <a:ext uri="{FF2B5EF4-FFF2-40B4-BE49-F238E27FC236}">
                <a16:creationId xmlns:a16="http://schemas.microsoft.com/office/drawing/2014/main" id="{5AFD76BF-2727-4B86-8D1D-8FE1188CB82C}"/>
              </a:ext>
            </a:extLst>
          </p:cNvPr>
          <p:cNvSpPr/>
          <p:nvPr/>
        </p:nvSpPr>
        <p:spPr>
          <a:xfrm>
            <a:off x="457200" y="3276600"/>
            <a:ext cx="863599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rgbClr val="0000FF"/>
                </a:solidFill>
              </a:rPr>
              <a:t>根据量纲和谐原理，得到方程组</a:t>
            </a:r>
            <a:endParaRPr lang="en-US" sz="2000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0E625C7-0B0C-4D2F-AA4A-DED040D33F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0" y="3676710"/>
            <a:ext cx="4508793" cy="1295834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C82F8F97-8C6C-4DD8-827B-AEDC7CEC4430}"/>
              </a:ext>
            </a:extLst>
          </p:cNvPr>
          <p:cNvSpPr/>
          <p:nvPr/>
        </p:nvSpPr>
        <p:spPr>
          <a:xfrm>
            <a:off x="533400" y="5149568"/>
            <a:ext cx="863599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rgbClr val="0000FF"/>
                </a:solidFill>
              </a:rPr>
              <a:t>所以</a:t>
            </a:r>
            <a:endParaRPr 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0B1E43B2-AB2B-4026-A317-216EF95886C2}"/>
                  </a:ext>
                </a:extLst>
              </p:cNvPr>
              <p:cNvSpPr/>
              <p:nvPr/>
            </p:nvSpPr>
            <p:spPr>
              <a:xfrm>
                <a:off x="3276600" y="5225582"/>
                <a:ext cx="169469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m:t>𝐹</m:t>
                      </m:r>
                      <m:r>
                        <a:rPr lang="en-US" sz="20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m:t>=</m:t>
                      </m:r>
                      <m:r>
                        <a:rPr lang="en-US" sz="20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m:t>𝑘𝑚</m:t>
                      </m:r>
                      <m:sSup>
                        <m:sSupPr>
                          <m:ctrlPr>
                            <a:rPr lang="en-US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Arial" panose="020B0604020202020204" pitchFamily="34" charset="0"/>
                            </a:rPr>
                            <m:t>𝑉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Arial" panose="020B0604020202020204" pitchFamily="34" charset="0"/>
                            </a:rPr>
                            <m:t>2</m:t>
                          </m:r>
                        </m:sup>
                      </m:sSup>
                      <m:r>
                        <a:rPr lang="en-US" sz="20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m:t>/</m:t>
                      </m:r>
                      <m:r>
                        <a:rPr lang="en-US" sz="20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m:t>𝑅</m:t>
                      </m:r>
                    </m:oMath>
                  </m:oMathPara>
                </a14:m>
                <a:endParaRPr lang="en-US" sz="20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0B1E43B2-AB2B-4026-A317-216EF95886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6600" y="5225582"/>
                <a:ext cx="1694695" cy="400110"/>
              </a:xfrm>
              <a:prstGeom prst="rect">
                <a:avLst/>
              </a:prstGeom>
              <a:blipFill>
                <a:blip r:embed="rId4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96579466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D759CD-B0DF-4125-A685-6DDE50023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28600"/>
            <a:ext cx="8635999" cy="430887"/>
          </a:xfrm>
        </p:spPr>
        <p:txBody>
          <a:bodyPr/>
          <a:lstStyle/>
          <a:p>
            <a:r>
              <a:rPr lang="zh-CN" altLang="en-US" sz="2800" dirty="0"/>
              <a:t>白金汉</a:t>
            </a:r>
            <a:r>
              <a:rPr lang="en-US" altLang="zh-CN" sz="28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Pi (</a:t>
            </a:r>
            <a:r>
              <a:rPr lang="el-GR" altLang="zh-CN" sz="28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π</a:t>
            </a:r>
            <a:r>
              <a:rPr lang="en-US" altLang="zh-CN" sz="28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)</a:t>
            </a:r>
            <a:r>
              <a:rPr lang="zh-CN" altLang="en-US" sz="28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定理</a:t>
            </a:r>
            <a:r>
              <a:rPr lang="zh-CN" altLang="en-US" sz="2800" dirty="0"/>
              <a:t>（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Buckingham Pi Theorem</a:t>
            </a:r>
            <a:r>
              <a:rPr lang="zh-CN" altLang="en-US" sz="2800" dirty="0"/>
              <a:t>）</a:t>
            </a:r>
            <a:endParaRPr lang="en-US" sz="2800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3B0FC635-4A0B-462A-BFBE-B7E0F97551D7}"/>
              </a:ext>
            </a:extLst>
          </p:cNvPr>
          <p:cNvSpPr/>
          <p:nvPr/>
        </p:nvSpPr>
        <p:spPr>
          <a:xfrm>
            <a:off x="990600" y="1066800"/>
            <a:ext cx="9525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为了处理更复杂情况，</a:t>
            </a:r>
            <a:r>
              <a:rPr lang="en-US" altLang="zh-CN" sz="200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Buckingham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发展了一套理论来进行量纲分析，称为 </a:t>
            </a:r>
            <a:r>
              <a:rPr lang="en-US" altLang="zh-CN" sz="200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pi (</a:t>
            </a:r>
            <a:r>
              <a:rPr lang="el-GR" altLang="zh-CN" sz="200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π</a:t>
            </a:r>
            <a:r>
              <a:rPr lang="en-US" altLang="zh-CN" sz="200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)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定理</a:t>
            </a:r>
            <a:r>
              <a:rPr lang="en-US" altLang="zh-CN" sz="200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: </a:t>
            </a:r>
          </a:p>
          <a:p>
            <a:endParaRPr lang="en-US" altLang="zh-CN" sz="2000" dirty="0">
              <a:solidFill>
                <a:srgbClr val="0000FF"/>
              </a:solidFill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6F3657D-884D-4496-8537-2A13F0ECB9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032" y="1828800"/>
            <a:ext cx="10088136" cy="1700682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399AD2AB-D783-4E45-BF64-79F5B2C58DA5}"/>
              </a:ext>
            </a:extLst>
          </p:cNvPr>
          <p:cNvSpPr/>
          <p:nvPr/>
        </p:nvSpPr>
        <p:spPr>
          <a:xfrm>
            <a:off x="990600" y="3657600"/>
            <a:ext cx="9144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rgbClr val="0000FF"/>
                </a:solidFill>
              </a:rPr>
              <a:t>选取的基本物理量不能组合成无量纲量，但</a:t>
            </a:r>
            <a:r>
              <a:rPr lang="zh-CN" altLang="en-US" sz="2000" b="1" dirty="0">
                <a:solidFill>
                  <a:srgbClr val="C00000"/>
                </a:solidFill>
              </a:rPr>
              <a:t>加上一个变量</a:t>
            </a:r>
            <a:r>
              <a:rPr lang="zh-CN" altLang="en-US" sz="2000" b="1" dirty="0">
                <a:solidFill>
                  <a:srgbClr val="0000FF"/>
                </a:solidFill>
              </a:rPr>
              <a:t>后能成为无量纲参数</a:t>
            </a:r>
            <a:endParaRPr lang="en-US" sz="2000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2EA68845-C01D-498B-804C-640E4A93F0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3800" y="4308899"/>
            <a:ext cx="2408663" cy="412595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19C7FBB3-36B5-4D12-A81D-4270CB74E1A1}"/>
              </a:ext>
            </a:extLst>
          </p:cNvPr>
          <p:cNvSpPr/>
          <p:nvPr/>
        </p:nvSpPr>
        <p:spPr>
          <a:xfrm>
            <a:off x="914400" y="4291482"/>
            <a:ext cx="70083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rgbClr val="0000FF"/>
                </a:solidFill>
              </a:rPr>
              <a:t>例如</a:t>
            </a:r>
            <a:endParaRPr lang="en-US" sz="2000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38D63597-3C69-4D86-BB0D-7AE0404988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4097" y="4302615"/>
            <a:ext cx="579863" cy="267629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8F184C3E-26AE-43EA-BEEE-1476BEA8AB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5568" y="5410200"/>
            <a:ext cx="7895063" cy="535259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DACBB6EE-C9FB-4C66-9C56-8F4BE1FA55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33600" y="4897666"/>
            <a:ext cx="1070517" cy="334537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647EAF33-4259-4928-9BD4-5754CF84AC18}"/>
              </a:ext>
            </a:extLst>
          </p:cNvPr>
          <p:cNvSpPr/>
          <p:nvPr/>
        </p:nvSpPr>
        <p:spPr>
          <a:xfrm>
            <a:off x="914400" y="4864879"/>
            <a:ext cx="609974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rgbClr val="0000FF"/>
                </a:solidFill>
              </a:rPr>
              <a:t>如果选取                      为无量纲化的独立物理量，就有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782444812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D759CD-B0DF-4125-A685-6DDE50023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28600"/>
            <a:ext cx="8635999" cy="430887"/>
          </a:xfrm>
        </p:spPr>
        <p:txBody>
          <a:bodyPr/>
          <a:lstStyle/>
          <a:p>
            <a:r>
              <a:rPr lang="zh-CN" altLang="en-US" sz="2800" dirty="0"/>
              <a:t>例</a:t>
            </a:r>
            <a:r>
              <a:rPr lang="en-US" altLang="zh-CN" sz="2800" dirty="0"/>
              <a:t>1</a:t>
            </a:r>
            <a:r>
              <a:rPr lang="zh-CN" altLang="en-US" sz="2800" dirty="0"/>
              <a:t>：</a:t>
            </a:r>
            <a:r>
              <a:rPr lang="en-US" altLang="zh-CN" sz="2800" dirty="0"/>
              <a:t>Pi</a:t>
            </a:r>
            <a:r>
              <a:rPr lang="zh-CN" altLang="en-US" sz="2800" dirty="0"/>
              <a:t>定理应用</a:t>
            </a:r>
            <a:r>
              <a:rPr lang="en-US" altLang="zh-CN" sz="2800" dirty="0"/>
              <a:t>-</a:t>
            </a:r>
            <a:r>
              <a:rPr lang="zh-CN" altLang="en-US" sz="2800" dirty="0"/>
              <a:t>流场中物体受力的量纲分析</a:t>
            </a:r>
            <a:endParaRPr lang="en-US" sz="28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19BAB12-D35F-4545-BAD7-673264CD49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680" y="1064694"/>
            <a:ext cx="1962615" cy="50180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256108B-3264-445D-991E-E102817257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7000" y="896599"/>
            <a:ext cx="1962615" cy="1159727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F60FAFB8-EEAE-4FFB-A11E-A5B45840E2E2}"/>
              </a:ext>
            </a:extLst>
          </p:cNvPr>
          <p:cNvSpPr/>
          <p:nvPr/>
        </p:nvSpPr>
        <p:spPr>
          <a:xfrm>
            <a:off x="2677780" y="1140575"/>
            <a:ext cx="4924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？</a:t>
            </a:r>
            <a:endParaRPr lang="en-US" altLang="zh-CN" sz="2400" b="1" dirty="0">
              <a:solidFill>
                <a:srgbClr val="C00000"/>
              </a:solidFill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5C67F815-14B4-4F8A-BECB-94DE8B602C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371" y="2144708"/>
            <a:ext cx="5754029" cy="79577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15A00EB1-998F-4DE9-BAE2-BC670F870F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6788" y="3550200"/>
            <a:ext cx="5361566" cy="467579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90C09C0B-430B-498A-8CA2-0C22A092DFAE}"/>
              </a:ext>
            </a:extLst>
          </p:cNvPr>
          <p:cNvSpPr/>
          <p:nvPr/>
        </p:nvSpPr>
        <p:spPr>
          <a:xfrm>
            <a:off x="482130" y="3053851"/>
            <a:ext cx="36471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这三个物理量不能组成无量纲参数</a:t>
            </a:r>
            <a:endParaRPr lang="en-US" dirty="0"/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0980C398-1697-41EC-8408-32856B688A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8305" y="4146687"/>
            <a:ext cx="2274849" cy="1193180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37743C1C-49C7-4BB0-8A96-60EBA142643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49460" y="4078464"/>
            <a:ext cx="847493" cy="379141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2A217CB8-DD14-4859-86E6-2F62CB634A1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31550" y="4580654"/>
            <a:ext cx="802888" cy="289932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614E2F43-7911-4388-A18D-F6BEDD56F6D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06399" y="4942683"/>
            <a:ext cx="847493" cy="345688"/>
          </a:xfrm>
          <a:prstGeom prst="rect">
            <a:avLst/>
          </a:prstGeom>
        </p:spPr>
      </p:pic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79E049B3-8EC4-4C3E-9407-8AC124BCD196}"/>
              </a:ext>
            </a:extLst>
          </p:cNvPr>
          <p:cNvCxnSpPr/>
          <p:nvPr/>
        </p:nvCxnSpPr>
        <p:spPr>
          <a:xfrm>
            <a:off x="2676523" y="4743277"/>
            <a:ext cx="1143000" cy="0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图片 26">
            <a:extLst>
              <a:ext uri="{FF2B5EF4-FFF2-40B4-BE49-F238E27FC236}">
                <a16:creationId xmlns:a16="http://schemas.microsoft.com/office/drawing/2014/main" id="{91AB259A-1EB0-46A0-86E6-988ECD6AFD9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95289" y="5564381"/>
            <a:ext cx="3389971" cy="657922"/>
          </a:xfrm>
          <a:prstGeom prst="rect">
            <a:avLst/>
          </a:prstGeom>
        </p:spPr>
      </p:pic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FA483EC2-6432-4451-8E27-FD864D2BB026}"/>
              </a:ext>
            </a:extLst>
          </p:cNvPr>
          <p:cNvCxnSpPr/>
          <p:nvPr/>
        </p:nvCxnSpPr>
        <p:spPr>
          <a:xfrm>
            <a:off x="1209042" y="6243121"/>
            <a:ext cx="3389971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图片 29">
            <a:extLst>
              <a:ext uri="{FF2B5EF4-FFF2-40B4-BE49-F238E27FC236}">
                <a16:creationId xmlns:a16="http://schemas.microsoft.com/office/drawing/2014/main" id="{33E9A476-8ABC-4BE5-98C7-884917BDC72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096000" y="1326984"/>
            <a:ext cx="5922535" cy="396981"/>
          </a:xfrm>
          <a:prstGeom prst="rect">
            <a:avLst/>
          </a:prstGeom>
        </p:spPr>
      </p:pic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7B200894-0F7C-4C25-BBD1-53A06F2B958E}"/>
              </a:ext>
            </a:extLst>
          </p:cNvPr>
          <p:cNvCxnSpPr/>
          <p:nvPr/>
        </p:nvCxnSpPr>
        <p:spPr>
          <a:xfrm>
            <a:off x="5943600" y="914400"/>
            <a:ext cx="76200" cy="5943600"/>
          </a:xfrm>
          <a:prstGeom prst="line">
            <a:avLst/>
          </a:prstGeom>
          <a:ln w="15875" cmpd="tri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图片 32">
            <a:extLst>
              <a:ext uri="{FF2B5EF4-FFF2-40B4-BE49-F238E27FC236}">
                <a16:creationId xmlns:a16="http://schemas.microsoft.com/office/drawing/2014/main" id="{F73D0F8E-F401-45B7-ABC3-00F22032CE4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218413" y="1850233"/>
            <a:ext cx="2319454" cy="1204332"/>
          </a:xfrm>
          <a:prstGeom prst="rect">
            <a:avLst/>
          </a:prstGeom>
        </p:spPr>
      </p:pic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ACCCCC43-A8ED-4848-8DD0-37EC2B18AF8C}"/>
              </a:ext>
            </a:extLst>
          </p:cNvPr>
          <p:cNvCxnSpPr/>
          <p:nvPr/>
        </p:nvCxnSpPr>
        <p:spPr>
          <a:xfrm>
            <a:off x="8610600" y="2453859"/>
            <a:ext cx="1143000" cy="0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图片 34">
            <a:extLst>
              <a:ext uri="{FF2B5EF4-FFF2-40B4-BE49-F238E27FC236}">
                <a16:creationId xmlns:a16="http://schemas.microsoft.com/office/drawing/2014/main" id="{D8108282-ED19-49C4-874D-88818597B1E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906000" y="2201891"/>
            <a:ext cx="1561171" cy="379141"/>
          </a:xfrm>
          <a:prstGeom prst="rect">
            <a:avLst/>
          </a:prstGeom>
        </p:spPr>
      </p:pic>
      <p:pic>
        <p:nvPicPr>
          <p:cNvPr id="36" name="图片 35">
            <a:extLst>
              <a:ext uri="{FF2B5EF4-FFF2-40B4-BE49-F238E27FC236}">
                <a16:creationId xmlns:a16="http://schemas.microsoft.com/office/drawing/2014/main" id="{505AF087-C62E-425A-93A8-27C52969E1A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620929" y="3337555"/>
            <a:ext cx="3122341" cy="680224"/>
          </a:xfrm>
          <a:prstGeom prst="rect">
            <a:avLst/>
          </a:prstGeom>
        </p:spPr>
      </p:pic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id="{2C63736E-5550-48DA-A624-964BE826F6A3}"/>
              </a:ext>
            </a:extLst>
          </p:cNvPr>
          <p:cNvCxnSpPr/>
          <p:nvPr/>
        </p:nvCxnSpPr>
        <p:spPr>
          <a:xfrm>
            <a:off x="7487113" y="4073185"/>
            <a:ext cx="3389971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图片 37">
            <a:extLst>
              <a:ext uri="{FF2B5EF4-FFF2-40B4-BE49-F238E27FC236}">
                <a16:creationId xmlns:a16="http://schemas.microsoft.com/office/drawing/2014/main" id="{C312474E-0ECC-40FF-9B09-0545045DE619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053657" y="5111105"/>
            <a:ext cx="2007220" cy="702527"/>
          </a:xfrm>
          <a:prstGeom prst="rect">
            <a:avLst/>
          </a:prstGeom>
        </p:spPr>
      </p:pic>
      <p:sp>
        <p:nvSpPr>
          <p:cNvPr id="39" name="矩形 38">
            <a:extLst>
              <a:ext uri="{FF2B5EF4-FFF2-40B4-BE49-F238E27FC236}">
                <a16:creationId xmlns:a16="http://schemas.microsoft.com/office/drawing/2014/main" id="{E49EBA9B-589B-4760-9201-AD31272FD370}"/>
              </a:ext>
            </a:extLst>
          </p:cNvPr>
          <p:cNvSpPr/>
          <p:nvPr/>
        </p:nvSpPr>
        <p:spPr>
          <a:xfrm>
            <a:off x="778042" y="1559916"/>
            <a:ext cx="9925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5</a:t>
            </a:r>
            <a:r>
              <a:rPr lang="zh-CN" altLang="en-US" b="1" dirty="0">
                <a:solidFill>
                  <a:srgbClr val="C0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个变量</a:t>
            </a:r>
            <a:endParaRPr lang="en-US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3283384"/>
      </p:ext>
    </p:extLst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2A81E391-F9F6-44AC-980A-EEE6588EB07A}"/>
              </a:ext>
            </a:extLst>
          </p:cNvPr>
          <p:cNvSpPr/>
          <p:nvPr/>
        </p:nvSpPr>
        <p:spPr>
          <a:xfrm>
            <a:off x="1742308" y="2987146"/>
            <a:ext cx="23622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先列出量纲表格</a:t>
            </a:r>
            <a:endParaRPr lang="en-US" altLang="zh-CN" sz="2000" dirty="0">
              <a:solidFill>
                <a:srgbClr val="0000FF"/>
              </a:solidFill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290A1C2-C1B4-4205-B600-D46C7EE98A22}"/>
              </a:ext>
            </a:extLst>
          </p:cNvPr>
          <p:cNvSpPr/>
          <p:nvPr/>
        </p:nvSpPr>
        <p:spPr>
          <a:xfrm>
            <a:off x="762000" y="5748599"/>
            <a:ext cx="9525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此矩阵的秩为</a:t>
            </a:r>
            <a:r>
              <a:rPr lang="en-US" altLang="zh-CN" sz="200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，因此独立的无量纲数有</a:t>
            </a:r>
            <a:r>
              <a:rPr lang="en-US" altLang="zh-CN" sz="200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5-3=2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个。</a:t>
            </a:r>
            <a:endParaRPr lang="en-US" altLang="zh-CN" sz="2000" dirty="0">
              <a:solidFill>
                <a:srgbClr val="0000FF"/>
              </a:solidFill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" name="标题 7">
            <a:extLst>
              <a:ext uri="{FF2B5EF4-FFF2-40B4-BE49-F238E27FC236}">
                <a16:creationId xmlns:a16="http://schemas.microsoft.com/office/drawing/2014/main" id="{499AD390-1296-43E4-81E8-94B741B22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拓展内容</a:t>
            </a:r>
            <a:endParaRPr 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5D7BE4DC-A6CE-428D-8B4C-A31916AB6F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114" y="3429000"/>
            <a:ext cx="4360490" cy="20880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4831EE63-56FA-457E-89C9-916B41E758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4602" y="3681000"/>
            <a:ext cx="3801600" cy="1584000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C0D1849F-4F3D-4647-8644-EBBD18FCF9C3}"/>
              </a:ext>
            </a:extLst>
          </p:cNvPr>
          <p:cNvSpPr/>
          <p:nvPr/>
        </p:nvSpPr>
        <p:spPr>
          <a:xfrm>
            <a:off x="7829300" y="2987146"/>
            <a:ext cx="23622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得到量纲矩阵</a:t>
            </a:r>
            <a:endParaRPr lang="en-US" altLang="zh-CN" sz="2000" dirty="0">
              <a:solidFill>
                <a:srgbClr val="0000FF"/>
              </a:solidFill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4ACE73A9-28D4-485E-85F5-12C6F7FC0C85}"/>
              </a:ext>
            </a:extLst>
          </p:cNvPr>
          <p:cNvCxnSpPr/>
          <p:nvPr/>
        </p:nvCxnSpPr>
        <p:spPr>
          <a:xfrm>
            <a:off x="5257800" y="4639203"/>
            <a:ext cx="1295400" cy="1867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216F1823-E5FD-49E1-BF5F-E23940FB61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1916" y="876442"/>
            <a:ext cx="6708167" cy="2034645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18E3EE78-94E2-45F2-A9F8-6DB9526E25D0}"/>
              </a:ext>
            </a:extLst>
          </p:cNvPr>
          <p:cNvSpPr/>
          <p:nvPr/>
        </p:nvSpPr>
        <p:spPr>
          <a:xfrm>
            <a:off x="2362200" y="3905169"/>
            <a:ext cx="457200" cy="15050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65439F2D-F9EF-4FC3-8D48-8A915FF35E38}"/>
              </a:ext>
            </a:extLst>
          </p:cNvPr>
          <p:cNvSpPr/>
          <p:nvPr/>
        </p:nvSpPr>
        <p:spPr>
          <a:xfrm>
            <a:off x="3085099" y="3912551"/>
            <a:ext cx="457200" cy="15050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12F2163C-D265-44C9-819C-11C3462D1623}"/>
              </a:ext>
            </a:extLst>
          </p:cNvPr>
          <p:cNvSpPr/>
          <p:nvPr/>
        </p:nvSpPr>
        <p:spPr>
          <a:xfrm>
            <a:off x="4498902" y="3912550"/>
            <a:ext cx="457200" cy="15050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738975"/>
      </p:ext>
    </p:extLst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16">
            <a:extLst>
              <a:ext uri="{FF2B5EF4-FFF2-40B4-BE49-F238E27FC236}">
                <a16:creationId xmlns:a16="http://schemas.microsoft.com/office/drawing/2014/main" id="{24B0051B-AFDB-4991-A81B-AB8C8B5EC123}"/>
              </a:ext>
            </a:extLst>
          </p:cNvPr>
          <p:cNvSpPr txBox="1">
            <a:spLocks/>
          </p:cNvSpPr>
          <p:nvPr/>
        </p:nvSpPr>
        <p:spPr>
          <a:xfrm>
            <a:off x="387645" y="257632"/>
            <a:ext cx="11416713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l">
              <a:defRPr sz="3200" b="1" i="0" baseline="0">
                <a:solidFill>
                  <a:srgbClr val="C00000"/>
                </a:solidFill>
                <a:latin typeface="华文中宋"/>
                <a:ea typeface="+mj-ea"/>
                <a:cs typeface="华文中宋"/>
              </a:defRPr>
            </a:lvl1pPr>
          </a:lstStyle>
          <a:p>
            <a:r>
              <a:rPr lang="zh-CN" altLang="en-US" kern="0" dirty="0"/>
              <a:t>偏微分方程的量纲分析</a:t>
            </a:r>
            <a:endParaRPr lang="en-US" kern="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F522A56F-D022-426E-A23D-5FDB65211321}"/>
              </a:ext>
            </a:extLst>
          </p:cNvPr>
          <p:cNvSpPr/>
          <p:nvPr/>
        </p:nvSpPr>
        <p:spPr>
          <a:xfrm>
            <a:off x="533400" y="1295400"/>
            <a:ext cx="14670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连续性方程</a:t>
            </a:r>
            <a:endParaRPr lang="en-US" sz="2000" i="1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EDA7387-ABBE-483E-8C7E-608A166013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0800" y="1174325"/>
            <a:ext cx="1920001" cy="720000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AB9A1F3A-E46D-4BFD-A255-D21D4F1EE66F}"/>
              </a:ext>
            </a:extLst>
          </p:cNvPr>
          <p:cNvSpPr/>
          <p:nvPr/>
        </p:nvSpPr>
        <p:spPr>
          <a:xfrm>
            <a:off x="609600" y="2040780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动量方程</a:t>
            </a:r>
            <a:endParaRPr lang="en-US" sz="2000" i="1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95ADE38-B63F-4DDE-8650-3A500DA51E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0" y="1961523"/>
            <a:ext cx="4670996" cy="78167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438BFD2F-3410-4F1D-9337-79B1898ECF92}"/>
                  </a:ext>
                </a:extLst>
              </p:cNvPr>
              <p:cNvSpPr/>
              <p:nvPr/>
            </p:nvSpPr>
            <p:spPr>
              <a:xfrm>
                <a:off x="661640" y="2895600"/>
                <a:ext cx="5129560" cy="76944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200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rPr>
                  <a:t>采用长度</a:t>
                </a:r>
                <a:r>
                  <a:rPr lang="en-US" altLang="zh-CN" sz="2000" i="1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rPr>
                  <a:t>L</a:t>
                </a:r>
                <a:r>
                  <a:rPr lang="zh-CN" altLang="en-US" sz="200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rPr>
                  <a:t>、速度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∞</m:t>
                        </m:r>
                      </m:sub>
                    </m:sSub>
                  </m:oMath>
                </a14:m>
                <a:r>
                  <a:rPr lang="en-US" sz="2400" i="1" dirty="0"/>
                  <a:t> </a:t>
                </a:r>
                <a:r>
                  <a:rPr lang="zh-CN" altLang="en-US" sz="2000" b="1" dirty="0">
                    <a:solidFill>
                      <a:srgbClr val="0000FF"/>
                    </a:solidFill>
                  </a:rPr>
                  <a:t>作为参考量纲，有</a:t>
                </a:r>
                <a:endParaRPr lang="en-US" sz="2000" b="1" dirty="0">
                  <a:solidFill>
                    <a:srgbClr val="0000FF"/>
                  </a:solidFill>
                </a:endParaRPr>
              </a:p>
              <a:p>
                <a:endParaRPr lang="en-US" sz="2000" i="1" dirty="0"/>
              </a:p>
            </p:txBody>
          </p:sp>
        </mc:Choice>
        <mc:Fallback xmlns=""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438BFD2F-3410-4F1D-9337-79B1898ECF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640" y="2895600"/>
                <a:ext cx="5129560" cy="769441"/>
              </a:xfrm>
              <a:prstGeom prst="rect">
                <a:avLst/>
              </a:prstGeom>
              <a:blipFill>
                <a:blip r:embed="rId5"/>
                <a:stretch>
                  <a:fillRect l="-1308" t="-7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>
            <a:extLst>
              <a:ext uri="{FF2B5EF4-FFF2-40B4-BE49-F238E27FC236}">
                <a16:creationId xmlns:a16="http://schemas.microsoft.com/office/drawing/2014/main" id="{F88272C3-7109-4A5B-BC13-3172BF0F60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90800" y="3717255"/>
            <a:ext cx="3955772" cy="2056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92867"/>
      </p:ext>
    </p:extLst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>
            <a:extLst>
              <a:ext uri="{FF2B5EF4-FFF2-40B4-BE49-F238E27FC236}">
                <a16:creationId xmlns:a16="http://schemas.microsoft.com/office/drawing/2014/main" id="{F522A56F-D022-426E-A23D-5FDB65211321}"/>
              </a:ext>
            </a:extLst>
          </p:cNvPr>
          <p:cNvSpPr/>
          <p:nvPr/>
        </p:nvSpPr>
        <p:spPr>
          <a:xfrm>
            <a:off x="533400" y="2216524"/>
            <a:ext cx="2236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无量纲连续性方程</a:t>
            </a:r>
            <a:endParaRPr lang="en-US" sz="2000" i="1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AB9A1F3A-E46D-4BFD-A255-D21D4F1EE66F}"/>
              </a:ext>
            </a:extLst>
          </p:cNvPr>
          <p:cNvSpPr/>
          <p:nvPr/>
        </p:nvSpPr>
        <p:spPr>
          <a:xfrm>
            <a:off x="571500" y="3273804"/>
            <a:ext cx="19800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无量纲动量方程</a:t>
            </a:r>
            <a:endParaRPr lang="en-US" sz="2000" i="1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438BFD2F-3410-4F1D-9337-79B1898ECF92}"/>
              </a:ext>
            </a:extLst>
          </p:cNvPr>
          <p:cNvSpPr/>
          <p:nvPr/>
        </p:nvSpPr>
        <p:spPr>
          <a:xfrm>
            <a:off x="647197" y="4173987"/>
            <a:ext cx="95300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rgbClr val="0000FF"/>
                </a:solidFill>
              </a:rPr>
              <a:t>或者</a:t>
            </a:r>
            <a:endParaRPr lang="en-US" sz="2000" i="1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B9909AE-5649-43A7-BDB9-25AB38AA8A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123640"/>
            <a:ext cx="4871414" cy="684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57BB149-A568-476D-8397-0B65EAFE32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3200" y="1123640"/>
            <a:ext cx="3075170" cy="6840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A7A937F-E849-4C7E-96D5-B191FA0BB9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0399" y="2056579"/>
            <a:ext cx="1999473" cy="7920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0575A8F-0D32-45B0-80A5-63AEA1C62C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24200" y="3133048"/>
            <a:ext cx="6585880" cy="7200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1E0A8977-FC47-414C-9114-FA322344F4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4028" y="4101899"/>
            <a:ext cx="6382078" cy="720000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81CB3F24-426A-4108-977F-5BF525B6133A}"/>
              </a:ext>
            </a:extLst>
          </p:cNvPr>
          <p:cNvSpPr/>
          <p:nvPr/>
        </p:nvSpPr>
        <p:spPr>
          <a:xfrm>
            <a:off x="461512" y="5207684"/>
            <a:ext cx="208470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rgbClr val="FF0000"/>
                </a:solidFill>
              </a:rPr>
              <a:t>几个无量纲数</a:t>
            </a:r>
            <a:endParaRPr lang="en-US" sz="2000" dirty="0">
              <a:solidFill>
                <a:srgbClr val="FF0000"/>
              </a:solidFill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DD88C6E0-6625-4A44-8709-43895B4181C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19400" y="5166347"/>
            <a:ext cx="1458409" cy="533400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85FF947E-9672-4835-82C4-6E2BA68A493D}"/>
              </a:ext>
            </a:extLst>
          </p:cNvPr>
          <p:cNvSpPr/>
          <p:nvPr/>
        </p:nvSpPr>
        <p:spPr>
          <a:xfrm>
            <a:off x="2209800" y="5793364"/>
            <a:ext cx="32004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i="1" dirty="0"/>
              <a:t>Froude number</a:t>
            </a:r>
            <a:r>
              <a:rPr lang="zh-CN" altLang="en-US" sz="2000" i="1" dirty="0"/>
              <a:t>，</a:t>
            </a:r>
            <a:r>
              <a:rPr lang="zh-CN" altLang="en-US" sz="2000" dirty="0"/>
              <a:t>弗劳德数</a:t>
            </a:r>
            <a:endParaRPr lang="en-US" altLang="zh-CN" sz="2000" dirty="0"/>
          </a:p>
          <a:p>
            <a:r>
              <a:rPr lang="zh-CN" altLang="en-US" sz="2000" dirty="0"/>
              <a:t>惯性力</a:t>
            </a:r>
            <a:r>
              <a:rPr lang="en-US" altLang="zh-CN" sz="2000" dirty="0"/>
              <a:t>/</a:t>
            </a:r>
            <a:r>
              <a:rPr lang="zh-CN" altLang="en-US" sz="2000" dirty="0"/>
              <a:t>重力</a:t>
            </a:r>
            <a:endParaRPr lang="en-US" sz="2000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8E0246DE-596B-4E64-9641-9DDC0F17DBE8}"/>
              </a:ext>
            </a:extLst>
          </p:cNvPr>
          <p:cNvSpPr/>
          <p:nvPr/>
        </p:nvSpPr>
        <p:spPr>
          <a:xfrm>
            <a:off x="5711398" y="5811293"/>
            <a:ext cx="32004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i="1" dirty="0"/>
              <a:t>Euler number</a:t>
            </a:r>
            <a:r>
              <a:rPr lang="zh-CN" altLang="en-US" sz="2000" i="1" dirty="0"/>
              <a:t>，</a:t>
            </a:r>
            <a:r>
              <a:rPr lang="zh-CN" altLang="en-US" sz="2000" dirty="0"/>
              <a:t>欧拉数</a:t>
            </a:r>
            <a:endParaRPr lang="en-US" altLang="zh-CN" sz="2000" dirty="0"/>
          </a:p>
          <a:p>
            <a:r>
              <a:rPr lang="zh-CN" altLang="en-US" sz="2000" dirty="0"/>
              <a:t>压力</a:t>
            </a:r>
            <a:r>
              <a:rPr lang="en-US" altLang="zh-CN" sz="2000" dirty="0"/>
              <a:t>/</a:t>
            </a:r>
            <a:r>
              <a:rPr lang="zh-CN" altLang="en-US" sz="2000" dirty="0"/>
              <a:t>惯性力</a:t>
            </a:r>
            <a:endParaRPr lang="en-US" sz="2000" dirty="0"/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E6DCDA0E-2984-46D1-A158-5E1A3C702AC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43600" y="5240853"/>
            <a:ext cx="1367998" cy="432000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63E3D34D-9CC5-4F1D-9A69-613C5F75D14A}"/>
              </a:ext>
            </a:extLst>
          </p:cNvPr>
          <p:cNvSpPr/>
          <p:nvPr/>
        </p:nvSpPr>
        <p:spPr>
          <a:xfrm>
            <a:off x="8686800" y="5784399"/>
            <a:ext cx="32004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i="1" dirty="0">
                <a:solidFill>
                  <a:srgbClr val="0000FF"/>
                </a:solidFill>
              </a:rPr>
              <a:t>Reynolds number</a:t>
            </a:r>
            <a:r>
              <a:rPr lang="zh-CN" altLang="en-US" sz="2000" i="1" dirty="0">
                <a:solidFill>
                  <a:srgbClr val="0000FF"/>
                </a:solidFill>
              </a:rPr>
              <a:t>，</a:t>
            </a:r>
            <a:r>
              <a:rPr lang="zh-CN" altLang="en-US" sz="2000" dirty="0">
                <a:solidFill>
                  <a:srgbClr val="0000FF"/>
                </a:solidFill>
              </a:rPr>
              <a:t>雷诺数</a:t>
            </a:r>
            <a:endParaRPr lang="en-US" altLang="zh-CN" sz="2000" dirty="0">
              <a:solidFill>
                <a:srgbClr val="0000FF"/>
              </a:solidFill>
            </a:endParaRPr>
          </a:p>
          <a:p>
            <a:r>
              <a:rPr lang="zh-CN" altLang="en-US" sz="2000" dirty="0">
                <a:solidFill>
                  <a:srgbClr val="0000FF"/>
                </a:solidFill>
              </a:rPr>
              <a:t>惯性力</a:t>
            </a:r>
            <a:r>
              <a:rPr lang="en-US" altLang="zh-CN" sz="2000" dirty="0">
                <a:solidFill>
                  <a:srgbClr val="0000FF"/>
                </a:solidFill>
              </a:rPr>
              <a:t>/</a:t>
            </a:r>
            <a:r>
              <a:rPr lang="zh-CN" altLang="en-US" sz="2000" dirty="0">
                <a:solidFill>
                  <a:srgbClr val="0000FF"/>
                </a:solidFill>
              </a:rPr>
              <a:t>黏性力</a:t>
            </a:r>
            <a:endParaRPr lang="en-US" sz="2000" dirty="0">
              <a:solidFill>
                <a:srgbClr val="0000FF"/>
              </a:solidFill>
            </a:endParaRP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F16C9D9D-D658-4F27-A5F8-7D5E28C8181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763000" y="5155739"/>
            <a:ext cx="2455852" cy="5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33946"/>
      </p:ext>
    </p:extLst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5290A1C2-C1B4-4205-B600-D46C7EE98A22}"/>
              </a:ext>
            </a:extLst>
          </p:cNvPr>
          <p:cNvSpPr/>
          <p:nvPr/>
        </p:nvSpPr>
        <p:spPr>
          <a:xfrm>
            <a:off x="6858000" y="1848942"/>
            <a:ext cx="10668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欧拉数</a:t>
            </a:r>
            <a:endParaRPr lang="en-US" altLang="zh-CN" sz="2000" dirty="0"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" name="标题 7">
            <a:extLst>
              <a:ext uri="{FF2B5EF4-FFF2-40B4-BE49-F238E27FC236}">
                <a16:creationId xmlns:a16="http://schemas.microsoft.com/office/drawing/2014/main" id="{499AD390-1296-43E4-81E8-94B741B22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630" y="209240"/>
            <a:ext cx="8635999" cy="430887"/>
          </a:xfrm>
        </p:spPr>
        <p:txBody>
          <a:bodyPr/>
          <a:lstStyle/>
          <a:p>
            <a:r>
              <a:rPr lang="zh-CN" altLang="en-US" sz="2800" dirty="0"/>
              <a:t>无量纲参数</a:t>
            </a:r>
            <a:endParaRPr lang="en-US" sz="2800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E16831D-339E-401C-ADC9-CD89AC635B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1803895"/>
            <a:ext cx="5040351" cy="68022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6316C5C-F563-4656-95CD-745354B3ED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4390" y="2357754"/>
            <a:ext cx="2765502" cy="769434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8CA117B6-3294-48A2-8376-E607CDA45B19}"/>
              </a:ext>
            </a:extLst>
          </p:cNvPr>
          <p:cNvSpPr/>
          <p:nvPr/>
        </p:nvSpPr>
        <p:spPr>
          <a:xfrm>
            <a:off x="6851469" y="2542416"/>
            <a:ext cx="136587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弗罗德数</a:t>
            </a:r>
            <a:endParaRPr lang="en-US" altLang="zh-CN" sz="2000" dirty="0">
              <a:solidFill>
                <a:srgbClr val="0000FF"/>
              </a:solidFill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2865A439-4A20-418B-BE1E-BBF69FACCF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0200" y="3201583"/>
            <a:ext cx="3033132" cy="735980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36AD4063-CE09-485E-B47F-8703FB62BA10}"/>
              </a:ext>
            </a:extLst>
          </p:cNvPr>
          <p:cNvSpPr/>
          <p:nvPr/>
        </p:nvSpPr>
        <p:spPr>
          <a:xfrm>
            <a:off x="6858000" y="3201583"/>
            <a:ext cx="136587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韦伯数</a:t>
            </a:r>
            <a:endParaRPr lang="en-US" altLang="zh-CN" sz="2000" dirty="0">
              <a:solidFill>
                <a:srgbClr val="0000FF"/>
              </a:solidFill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37BA62A4-436F-47F0-8830-6488C2E78D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1640" y="1024856"/>
            <a:ext cx="3166946" cy="791737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8DCBE89A-EAF8-4442-A766-A091BBFABEF7}"/>
              </a:ext>
            </a:extLst>
          </p:cNvPr>
          <p:cNvSpPr/>
          <p:nvPr/>
        </p:nvSpPr>
        <p:spPr>
          <a:xfrm>
            <a:off x="6800016" y="1061633"/>
            <a:ext cx="10668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rgbClr val="C0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雷诺数</a:t>
            </a:r>
            <a:endParaRPr lang="en-US" altLang="zh-CN" sz="2000" dirty="0">
              <a:solidFill>
                <a:srgbClr val="C00000"/>
              </a:solidFill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7DA79628-F0F5-49B4-A736-D59B86B2E9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0200" y="4014868"/>
            <a:ext cx="2542478" cy="657922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9A688248-F5D6-47A2-B738-38D36AABA823}"/>
              </a:ext>
            </a:extLst>
          </p:cNvPr>
          <p:cNvSpPr/>
          <p:nvPr/>
        </p:nvSpPr>
        <p:spPr>
          <a:xfrm>
            <a:off x="6934200" y="4034152"/>
            <a:ext cx="28956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马赫数，可压缩流动</a:t>
            </a:r>
            <a:endParaRPr lang="en-US" altLang="zh-CN" sz="2000" dirty="0">
              <a:solidFill>
                <a:srgbClr val="FF0000"/>
              </a:solidFill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8541F7EE-A52A-4EE9-A1A1-FFBD5698690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09785" y="4844815"/>
            <a:ext cx="2810107" cy="624468"/>
          </a:xfrm>
          <a:prstGeom prst="rect">
            <a:avLst/>
          </a:prstGeom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24F52F77-4B11-4D6A-A4E3-B937A8FA0150}"/>
              </a:ext>
            </a:extLst>
          </p:cNvPr>
          <p:cNvSpPr/>
          <p:nvPr/>
        </p:nvSpPr>
        <p:spPr>
          <a:xfrm>
            <a:off x="6934200" y="4797617"/>
            <a:ext cx="35052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斯托哈尔数，振荡流动</a:t>
            </a:r>
            <a:endParaRPr lang="en-US" altLang="zh-CN" sz="2000" dirty="0">
              <a:solidFill>
                <a:srgbClr val="0000FF"/>
              </a:solidFill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9693138"/>
      </p:ext>
    </p:extLst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868ED8-A58C-4C04-B0AF-DE61EC6F80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7149" y="221588"/>
            <a:ext cx="8635999" cy="430887"/>
          </a:xfrm>
        </p:spPr>
        <p:txBody>
          <a:bodyPr/>
          <a:lstStyle/>
          <a:p>
            <a:r>
              <a:rPr lang="zh-CN" altLang="en-US" sz="2800" dirty="0"/>
              <a:t>无量纲参数列表</a:t>
            </a:r>
            <a:endParaRPr lang="en-US" sz="28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D61ED1C-8CAE-4365-8CE6-D20448A67C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784"/>
          <a:stretch/>
        </p:blipFill>
        <p:spPr>
          <a:xfrm>
            <a:off x="343921" y="966651"/>
            <a:ext cx="5599679" cy="5715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823AF86-6A55-4400-8E9C-3B508B9CEC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914"/>
          <a:stretch/>
        </p:blipFill>
        <p:spPr>
          <a:xfrm>
            <a:off x="6096000" y="914400"/>
            <a:ext cx="5870903" cy="63052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65BE1B2-E780-40B2-B126-D619ED43CF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0834" y="1542752"/>
            <a:ext cx="6010507" cy="3698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913939"/>
      </p:ext>
    </p:extLst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zh-CN"/>
              <a:t>相似原理</a:t>
            </a:r>
            <a:endParaRPr lang="zh-CN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7171" name="Text Box 4"/>
          <p:cNvSpPr txBox="1">
            <a:spLocks noChangeArrowheads="1"/>
          </p:cNvSpPr>
          <p:nvPr/>
        </p:nvSpPr>
        <p:spPr bwMode="auto">
          <a:xfrm>
            <a:off x="3929624" y="1498364"/>
            <a:ext cx="1008063" cy="528637"/>
          </a:xfrm>
          <a:prstGeom prst="rect">
            <a:avLst/>
          </a:prstGeom>
          <a:noFill/>
          <a:ln w="9525">
            <a:solidFill>
              <a:srgbClr val="FFFF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zh-CN" altLang="en-US" sz="28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</a:rPr>
              <a:t>实物</a:t>
            </a:r>
          </a:p>
        </p:txBody>
      </p:sp>
      <p:sp>
        <p:nvSpPr>
          <p:cNvPr id="7172" name="Line 5"/>
          <p:cNvSpPr>
            <a:spLocks noChangeShapeType="1"/>
          </p:cNvSpPr>
          <p:nvPr/>
        </p:nvSpPr>
        <p:spPr bwMode="auto">
          <a:xfrm>
            <a:off x="5010712" y="1787288"/>
            <a:ext cx="2160587" cy="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 type="triangle" w="med" len="lg"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173" name="Text Box 6"/>
          <p:cNvSpPr txBox="1">
            <a:spLocks noChangeArrowheads="1"/>
          </p:cNvSpPr>
          <p:nvPr/>
        </p:nvSpPr>
        <p:spPr bwMode="auto">
          <a:xfrm>
            <a:off x="7242736" y="1498364"/>
            <a:ext cx="1008062" cy="528637"/>
          </a:xfrm>
          <a:prstGeom prst="rect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zh-CN" altLang="en-US" sz="28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</a:rPr>
              <a:t>模型</a:t>
            </a:r>
          </a:p>
        </p:txBody>
      </p:sp>
      <p:sp>
        <p:nvSpPr>
          <p:cNvPr id="7174" name="Text Box 7"/>
          <p:cNvSpPr txBox="1">
            <a:spLocks noChangeArrowheads="1"/>
          </p:cNvSpPr>
          <p:nvPr/>
        </p:nvSpPr>
        <p:spPr bwMode="auto">
          <a:xfrm>
            <a:off x="5226612" y="1212613"/>
            <a:ext cx="180022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8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</a:rPr>
              <a:t>相似原理</a:t>
            </a:r>
          </a:p>
        </p:txBody>
      </p:sp>
      <p:pic>
        <p:nvPicPr>
          <p:cNvPr id="7176" name="Picture 9" descr="Image3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1776" y="4340072"/>
            <a:ext cx="2663825" cy="1935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7" name="Picture 10" descr="我国第一座水平型循环水槽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6576" y="4332134"/>
            <a:ext cx="2951163" cy="194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8" name="Rectangle 11"/>
          <p:cNvSpPr>
            <a:spLocks noChangeArrowheads="1"/>
          </p:cNvSpPr>
          <p:nvPr/>
        </p:nvSpPr>
        <p:spPr bwMode="auto">
          <a:xfrm>
            <a:off x="1983851" y="2225522"/>
            <a:ext cx="8532813" cy="17235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ts val="600"/>
              </a:spcBef>
              <a:defRPr/>
            </a:pPr>
            <a:r>
              <a:rPr lang="zh-CN" altLang="en-US" sz="2800" b="1" dirty="0">
                <a:solidFill>
                  <a:schemeClr val="hlink"/>
                </a:solidFill>
              </a:rPr>
              <a:t>相似理论</a:t>
            </a:r>
            <a:r>
              <a:rPr lang="en-US" sz="2800" b="1" dirty="0">
                <a:solidFill>
                  <a:schemeClr val="hlink"/>
                </a:solidFill>
              </a:rPr>
              <a:t>: </a:t>
            </a:r>
            <a:r>
              <a:rPr lang="zh-CN" altLang="en-US" sz="2400" b="1" dirty="0"/>
              <a:t>模型流场再现实物流场</a:t>
            </a:r>
            <a:r>
              <a:rPr lang="en-US" sz="2400" b="1" dirty="0"/>
              <a:t>—</a:t>
            </a:r>
            <a:r>
              <a:rPr lang="zh-CN" altLang="en-US" sz="2400" b="1" dirty="0"/>
              <a:t>指导模型实验</a:t>
            </a:r>
          </a:p>
          <a:p>
            <a:pPr>
              <a:spcBef>
                <a:spcPct val="50000"/>
              </a:spcBef>
              <a:defRPr/>
            </a:pPr>
            <a:r>
              <a:rPr lang="zh-CN" altLang="en-US" sz="2400" b="1" dirty="0"/>
              <a:t>                     实验结果推广到原型以及应用到相似的流动 </a:t>
            </a:r>
          </a:p>
          <a:p>
            <a:pPr>
              <a:spcBef>
                <a:spcPct val="50000"/>
              </a:spcBef>
              <a:defRPr/>
            </a:pPr>
            <a:r>
              <a:rPr lang="zh-CN" altLang="en-US" sz="2800" b="1" dirty="0">
                <a:solidFill>
                  <a:schemeClr val="hlink"/>
                </a:solidFill>
              </a:rPr>
              <a:t>实验设备</a:t>
            </a:r>
            <a:r>
              <a:rPr lang="en-US" sz="2800" b="1" dirty="0">
                <a:solidFill>
                  <a:schemeClr val="hlink"/>
                </a:solidFill>
              </a:rPr>
              <a:t>: </a:t>
            </a:r>
            <a:r>
              <a:rPr lang="zh-CN" altLang="en-US" sz="2400" b="1" dirty="0"/>
              <a:t>水池、水槽、风洞、水洞等</a:t>
            </a:r>
            <a:endParaRPr lang="en-US" sz="2400" b="1" dirty="0"/>
          </a:p>
        </p:txBody>
      </p:sp>
      <p:pic>
        <p:nvPicPr>
          <p:cNvPr id="7179" name="Picture 12" descr="aroll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9388" y="4306734"/>
            <a:ext cx="2438400" cy="196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 Box 14"/>
          <p:cNvSpPr txBox="1">
            <a:spLocks noChangeArrowheads="1"/>
          </p:cNvSpPr>
          <p:nvPr/>
        </p:nvSpPr>
        <p:spPr bwMode="auto">
          <a:xfrm>
            <a:off x="2149828" y="2156706"/>
            <a:ext cx="7921625" cy="1292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buClr>
                <a:srgbClr val="FF0000"/>
              </a:buClr>
            </a:pPr>
            <a:r>
              <a:rPr lang="zh-CN" altLang="en-US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</a:rPr>
              <a:t>      </a:t>
            </a:r>
            <a:r>
              <a:rPr lang="zh-CN" altLang="en-US" sz="2600" b="1" dirty="0">
                <a:latin typeface="+mn-lt"/>
                <a:ea typeface="+mn-ea"/>
              </a:rPr>
              <a:t>模型流动与实物流动在</a:t>
            </a:r>
            <a:r>
              <a:rPr lang="zh-CN" altLang="en-US" sz="2600" b="1" dirty="0">
                <a:solidFill>
                  <a:srgbClr val="FF0000"/>
                </a:solidFill>
                <a:latin typeface="+mn-lt"/>
                <a:ea typeface="+mn-ea"/>
              </a:rPr>
              <a:t>空间各对应点</a:t>
            </a:r>
            <a:r>
              <a:rPr lang="zh-CN" altLang="en-US" sz="2600" b="1" dirty="0">
                <a:latin typeface="+mn-lt"/>
                <a:ea typeface="+mn-ea"/>
              </a:rPr>
              <a:t>上和</a:t>
            </a:r>
            <a:r>
              <a:rPr lang="zh-CN" altLang="en-US" sz="2600" b="1" dirty="0">
                <a:solidFill>
                  <a:srgbClr val="FF0000"/>
                </a:solidFill>
                <a:latin typeface="+mn-lt"/>
                <a:ea typeface="+mn-ea"/>
              </a:rPr>
              <a:t>时刻各对应点</a:t>
            </a:r>
            <a:r>
              <a:rPr lang="zh-CN" altLang="en-US" sz="2600" b="1" dirty="0">
                <a:latin typeface="+mn-lt"/>
                <a:ea typeface="+mn-ea"/>
              </a:rPr>
              <a:t>上，表征流动过程的所有物理量各自互</a:t>
            </a:r>
            <a:r>
              <a:rPr lang="zh-CN" altLang="en-US" sz="2600" b="1" dirty="0">
                <a:solidFill>
                  <a:srgbClr val="FF0000"/>
                </a:solidFill>
                <a:latin typeface="+mn-lt"/>
                <a:ea typeface="+mn-ea"/>
              </a:rPr>
              <a:t>成一定比例</a:t>
            </a: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2431404" y="3958455"/>
            <a:ext cx="7345363" cy="1978025"/>
            <a:chOff x="0" y="0"/>
            <a:chExt cx="4627" cy="1246"/>
          </a:xfrm>
        </p:grpSpPr>
        <p:grpSp>
          <p:nvGrpSpPr>
            <p:cNvPr id="25605" name="Group 4"/>
            <p:cNvGrpSpPr>
              <a:grpSpLocks/>
            </p:cNvGrpSpPr>
            <p:nvPr/>
          </p:nvGrpSpPr>
          <p:grpSpPr bwMode="auto">
            <a:xfrm>
              <a:off x="0" y="0"/>
              <a:ext cx="2041" cy="1246"/>
              <a:chOff x="0" y="0"/>
              <a:chExt cx="2041" cy="1246"/>
            </a:xfrm>
          </p:grpSpPr>
          <p:sp>
            <p:nvSpPr>
              <p:cNvPr id="25612" name="Text Box 4"/>
              <p:cNvSpPr txBox="1">
                <a:spLocks noChangeArrowheads="1"/>
              </p:cNvSpPr>
              <p:nvPr/>
            </p:nvSpPr>
            <p:spPr bwMode="auto">
              <a:xfrm>
                <a:off x="0" y="45"/>
                <a:ext cx="363" cy="1140"/>
              </a:xfrm>
              <a:prstGeom prst="rect">
                <a:avLst/>
              </a:prstGeom>
              <a:noFill/>
              <a:ln w="9525">
                <a:solidFill>
                  <a:srgbClr val="FFFFFF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zh-CN" altLang="en-US" sz="2800" b="1" dirty="0">
                    <a:latin typeface="+mn-lt"/>
                    <a:ea typeface="+mn-ea"/>
                  </a:rPr>
                  <a:t>力学相似</a:t>
                </a:r>
              </a:p>
            </p:txBody>
          </p:sp>
          <p:sp>
            <p:nvSpPr>
              <p:cNvPr id="25613" name="Text Box 5"/>
              <p:cNvSpPr txBox="1">
                <a:spLocks noChangeArrowheads="1"/>
              </p:cNvSpPr>
              <p:nvPr/>
            </p:nvSpPr>
            <p:spPr bwMode="auto">
              <a:xfrm>
                <a:off x="998" y="0"/>
                <a:ext cx="1043" cy="294"/>
              </a:xfrm>
              <a:prstGeom prst="rect">
                <a:avLst/>
              </a:prstGeom>
              <a:noFill/>
              <a:ln w="9525">
                <a:solidFill>
                  <a:srgbClr val="FFFFFF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zh-CN" altLang="en-US" sz="2400" b="1" dirty="0">
                    <a:latin typeface="+mn-lt"/>
                    <a:ea typeface="+mn-ea"/>
                  </a:rPr>
                  <a:t>几何相似</a:t>
                </a:r>
              </a:p>
            </p:txBody>
          </p:sp>
          <p:sp>
            <p:nvSpPr>
              <p:cNvPr id="25614" name="Text Box 6"/>
              <p:cNvSpPr txBox="1">
                <a:spLocks noChangeArrowheads="1"/>
              </p:cNvSpPr>
              <p:nvPr/>
            </p:nvSpPr>
            <p:spPr bwMode="auto">
              <a:xfrm>
                <a:off x="998" y="468"/>
                <a:ext cx="1043" cy="294"/>
              </a:xfrm>
              <a:prstGeom prst="rect">
                <a:avLst/>
              </a:prstGeom>
              <a:noFill/>
              <a:ln w="9525">
                <a:solidFill>
                  <a:srgbClr val="FFFFFF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zh-CN" altLang="en-US" sz="2400" b="1" dirty="0">
                    <a:latin typeface="+mn-lt"/>
                    <a:ea typeface="+mn-ea"/>
                  </a:rPr>
                  <a:t>运动相似</a:t>
                </a:r>
              </a:p>
            </p:txBody>
          </p:sp>
          <p:sp>
            <p:nvSpPr>
              <p:cNvPr id="25615" name="Text Box 7"/>
              <p:cNvSpPr txBox="1">
                <a:spLocks noChangeArrowheads="1"/>
              </p:cNvSpPr>
              <p:nvPr/>
            </p:nvSpPr>
            <p:spPr bwMode="auto">
              <a:xfrm>
                <a:off x="998" y="952"/>
                <a:ext cx="1043" cy="294"/>
              </a:xfrm>
              <a:prstGeom prst="rect">
                <a:avLst/>
              </a:prstGeom>
              <a:noFill/>
              <a:ln w="9525">
                <a:solidFill>
                  <a:srgbClr val="FFFFFF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zh-CN" altLang="en-US" sz="2400" b="1" dirty="0">
                    <a:latin typeface="+mn-lt"/>
                    <a:ea typeface="+mn-ea"/>
                  </a:rPr>
                  <a:t>动力相似</a:t>
                </a:r>
              </a:p>
            </p:txBody>
          </p:sp>
          <p:sp>
            <p:nvSpPr>
              <p:cNvPr id="25616" name="Line 8"/>
              <p:cNvSpPr>
                <a:spLocks noChangeShapeType="1"/>
              </p:cNvSpPr>
              <p:nvPr/>
            </p:nvSpPr>
            <p:spPr bwMode="auto">
              <a:xfrm>
                <a:off x="726" y="136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b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25617" name="Line 9"/>
              <p:cNvSpPr>
                <a:spLocks noChangeShapeType="1"/>
              </p:cNvSpPr>
              <p:nvPr/>
            </p:nvSpPr>
            <p:spPr bwMode="auto">
              <a:xfrm>
                <a:off x="726" y="635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b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25618" name="Line 10"/>
              <p:cNvSpPr>
                <a:spLocks noChangeShapeType="1"/>
              </p:cNvSpPr>
              <p:nvPr/>
            </p:nvSpPr>
            <p:spPr bwMode="auto">
              <a:xfrm>
                <a:off x="726" y="1089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b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25619" name="Line 11"/>
              <p:cNvSpPr>
                <a:spLocks noChangeShapeType="1"/>
              </p:cNvSpPr>
              <p:nvPr/>
            </p:nvSpPr>
            <p:spPr bwMode="auto">
              <a:xfrm>
                <a:off x="726" y="136"/>
                <a:ext cx="0" cy="95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b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25620" name="Line 12"/>
              <p:cNvSpPr>
                <a:spLocks noChangeShapeType="1"/>
              </p:cNvSpPr>
              <p:nvPr/>
            </p:nvSpPr>
            <p:spPr bwMode="auto">
              <a:xfrm flipH="1">
                <a:off x="363" y="635"/>
                <a:ext cx="363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b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25606" name="Text Box 16"/>
            <p:cNvSpPr txBox="1">
              <a:spLocks noChangeArrowheads="1"/>
            </p:cNvSpPr>
            <p:nvPr/>
          </p:nvSpPr>
          <p:spPr bwMode="auto">
            <a:xfrm>
              <a:off x="2540" y="0"/>
              <a:ext cx="1973" cy="294"/>
            </a:xfrm>
            <a:prstGeom prst="rect">
              <a:avLst/>
            </a:prstGeom>
            <a:noFill/>
            <a:ln w="9525">
              <a:solidFill>
                <a:srgbClr val="FFFFF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en-US" sz="2400" b="1" dirty="0">
                  <a:latin typeface="+mn-lt"/>
                  <a:ea typeface="+mn-ea"/>
                </a:rPr>
                <a:t>表征流场几何形状</a:t>
              </a:r>
            </a:p>
          </p:txBody>
        </p:sp>
        <p:sp>
          <p:nvSpPr>
            <p:cNvPr id="25607" name="Text Box 17"/>
            <p:cNvSpPr txBox="1">
              <a:spLocks noChangeArrowheads="1"/>
            </p:cNvSpPr>
            <p:nvPr/>
          </p:nvSpPr>
          <p:spPr bwMode="auto">
            <a:xfrm>
              <a:off x="2540" y="467"/>
              <a:ext cx="2087" cy="294"/>
            </a:xfrm>
            <a:prstGeom prst="rect">
              <a:avLst/>
            </a:prstGeom>
            <a:noFill/>
            <a:ln w="9525">
              <a:solidFill>
                <a:srgbClr val="FFFFF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en-US" sz="2400" b="1" dirty="0">
                  <a:latin typeface="+mn-lt"/>
                  <a:ea typeface="+mn-ea"/>
                </a:rPr>
                <a:t>表征流体微团运动状态</a:t>
              </a:r>
            </a:p>
          </p:txBody>
        </p:sp>
        <p:sp>
          <p:nvSpPr>
            <p:cNvPr id="25608" name="Text Box 18"/>
            <p:cNvSpPr txBox="1">
              <a:spLocks noChangeArrowheads="1"/>
            </p:cNvSpPr>
            <p:nvPr/>
          </p:nvSpPr>
          <p:spPr bwMode="auto">
            <a:xfrm>
              <a:off x="2540" y="952"/>
              <a:ext cx="2087" cy="294"/>
            </a:xfrm>
            <a:prstGeom prst="rect">
              <a:avLst/>
            </a:prstGeom>
            <a:noFill/>
            <a:ln w="9525">
              <a:solidFill>
                <a:srgbClr val="FFFFF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en-US" sz="2400" b="1" dirty="0">
                  <a:latin typeface="+mn-lt"/>
                  <a:ea typeface="+mn-ea"/>
                </a:rPr>
                <a:t>表征流体微团动力性质</a:t>
              </a:r>
            </a:p>
          </p:txBody>
        </p:sp>
        <p:sp>
          <p:nvSpPr>
            <p:cNvPr id="25609" name="Line 19"/>
            <p:cNvSpPr>
              <a:spLocks noChangeShapeType="1"/>
            </p:cNvSpPr>
            <p:nvPr/>
          </p:nvSpPr>
          <p:spPr bwMode="auto">
            <a:xfrm>
              <a:off x="2041" y="136"/>
              <a:ext cx="49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5610" name="Line 20"/>
            <p:cNvSpPr>
              <a:spLocks noChangeShapeType="1"/>
            </p:cNvSpPr>
            <p:nvPr/>
          </p:nvSpPr>
          <p:spPr bwMode="auto">
            <a:xfrm>
              <a:off x="2041" y="649"/>
              <a:ext cx="49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5611" name="Line 21"/>
            <p:cNvSpPr>
              <a:spLocks noChangeShapeType="1"/>
            </p:cNvSpPr>
            <p:nvPr/>
          </p:nvSpPr>
          <p:spPr bwMode="auto">
            <a:xfrm>
              <a:off x="2041" y="1134"/>
              <a:ext cx="49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25604" name="Text Box 20"/>
          <p:cNvSpPr txBox="1">
            <a:spLocks noChangeArrowheads="1"/>
          </p:cNvSpPr>
          <p:nvPr/>
        </p:nvSpPr>
        <p:spPr bwMode="auto">
          <a:xfrm>
            <a:off x="2047507" y="1273649"/>
            <a:ext cx="387798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</a:rPr>
              <a:t>力学相似的基本概念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21AB8606-5B48-4344-AEC3-55F31B489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4" grpId="0" autoUpdateAnimBg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8CF6DBA-F6F4-425F-BAFC-60A819A150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219200"/>
            <a:ext cx="5293030" cy="3922931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F1528FB0-CCE9-4F94-8C7C-5C2F974FEF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5644" y="1209695"/>
            <a:ext cx="2068157" cy="8640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087B5497-E6F6-42C6-B568-6B3B39E21A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7285" y="2799948"/>
            <a:ext cx="5824874" cy="1764000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98C5A15A-1E50-485B-A7D7-610303BE2F8B}"/>
              </a:ext>
            </a:extLst>
          </p:cNvPr>
          <p:cNvSpPr/>
          <p:nvPr/>
        </p:nvSpPr>
        <p:spPr>
          <a:xfrm>
            <a:off x="6096000" y="2286000"/>
            <a:ext cx="276550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/>
              <a:t>在流体微元上表示，有</a:t>
            </a:r>
            <a:endParaRPr lang="en-US" sz="20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505F6AC-D043-4A41-8A7F-3E13EEA0AA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2400" y="5257800"/>
            <a:ext cx="2523627" cy="756000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90A92BCE-EE94-4162-9662-2B5D645CC043}"/>
              </a:ext>
            </a:extLst>
          </p:cNvPr>
          <p:cNvSpPr/>
          <p:nvPr/>
        </p:nvSpPr>
        <p:spPr>
          <a:xfrm>
            <a:off x="6104965" y="4693594"/>
            <a:ext cx="173316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/>
              <a:t>求极限，得到</a:t>
            </a:r>
            <a:endParaRPr lang="en-US" sz="2000" dirty="0"/>
          </a:p>
        </p:txBody>
      </p:sp>
      <p:sp>
        <p:nvSpPr>
          <p:cNvPr id="13" name="标题 1">
            <a:extLst>
              <a:ext uri="{FF2B5EF4-FFF2-40B4-BE49-F238E27FC236}">
                <a16:creationId xmlns:a16="http://schemas.microsoft.com/office/drawing/2014/main" id="{CF7D6BEA-F2E5-45E1-B2F8-51FADACB5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350" y="257175"/>
            <a:ext cx="11417300" cy="455613"/>
          </a:xfrm>
        </p:spPr>
        <p:txBody>
          <a:bodyPr/>
          <a:lstStyle/>
          <a:p>
            <a:r>
              <a:rPr lang="zh-CN" altLang="en-US" dirty="0"/>
              <a:t>流体在一点上的旋转</a:t>
            </a:r>
            <a:r>
              <a:rPr lang="en-US" altLang="zh-CN" dirty="0"/>
              <a:t>(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rotation</a:t>
            </a:r>
            <a:r>
              <a:rPr lang="en-US" altLang="zh-CN" dirty="0"/>
              <a:t>)</a:t>
            </a:r>
            <a:endParaRPr 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290CFADC-6DF2-4B64-A119-CC4B6D16D94C}"/>
              </a:ext>
            </a:extLst>
          </p:cNvPr>
          <p:cNvSpPr/>
          <p:nvPr/>
        </p:nvSpPr>
        <p:spPr>
          <a:xfrm>
            <a:off x="1447800" y="5090973"/>
            <a:ext cx="310694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xy</a:t>
            </a:r>
            <a:r>
              <a:rPr lang="zh-CN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平面上流体微元的旋转</a:t>
            </a:r>
            <a:endParaRPr lang="en-US" sz="2000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796578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>
          <a:xfrm>
            <a:off x="329850" y="1044700"/>
            <a:ext cx="1755966" cy="430887"/>
          </a:xfrm>
        </p:spPr>
        <p:txBody>
          <a:bodyPr/>
          <a:lstStyle/>
          <a:p>
            <a:pPr eaLnBrk="1" hangingPunct="1">
              <a:defRPr/>
            </a:pPr>
            <a:r>
              <a:rPr lang="zh-CN" sz="2800" b="1" dirty="0">
                <a:solidFill>
                  <a:srgbClr val="FF0000"/>
                </a:solidFill>
                <a:latin typeface="+mn-lt"/>
              </a:rPr>
              <a:t>几何相似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2362200" y="1044701"/>
            <a:ext cx="7319912" cy="43088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zh-CN" altLang="en-US" sz="2800" b="1" dirty="0">
                <a:solidFill>
                  <a:srgbClr val="0000FF"/>
                </a:solidFill>
                <a:latin typeface="+mn-lt"/>
              </a:rPr>
              <a:t>模型与原型的全部对应线长度的比例相等</a:t>
            </a:r>
          </a:p>
        </p:txBody>
      </p:sp>
      <p:graphicFrame>
        <p:nvGraphicFramePr>
          <p:cNvPr id="1026" name="Object 5"/>
          <p:cNvGraphicFramePr>
            <a:graphicFrameLocks noChangeAspect="1"/>
          </p:cNvGraphicFramePr>
          <p:nvPr/>
        </p:nvGraphicFramePr>
        <p:xfrm>
          <a:off x="7775121" y="1710331"/>
          <a:ext cx="1238976" cy="11577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774360" imgH="723600" progId="Equation.DSMT4">
                  <p:embed/>
                </p:oleObj>
              </mc:Choice>
              <mc:Fallback>
                <p:oleObj name="Equation" r:id="rId3" imgW="774360" imgH="723600" progId="Equation.DSMT4">
                  <p:embed/>
                  <p:pic>
                    <p:nvPicPr>
                      <p:cNvPr id="1026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75121" y="1710331"/>
                        <a:ext cx="1238976" cy="115776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225" name="Text Box 11"/>
          <p:cNvSpPr txBox="1">
            <a:spLocks noChangeArrowheads="1"/>
          </p:cNvSpPr>
          <p:nvPr/>
        </p:nvSpPr>
        <p:spPr bwMode="auto">
          <a:xfrm>
            <a:off x="2209800" y="3099698"/>
            <a:ext cx="8136904" cy="9432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50000"/>
              </a:spcBef>
            </a:pPr>
            <a:r>
              <a:rPr lang="zh-CN" altLang="en-US" sz="2400" b="1" dirty="0">
                <a:latin typeface="+mn-lt"/>
                <a:ea typeface="+mn-ea"/>
              </a:rPr>
              <a:t>如：圆柱的直径</a:t>
            </a:r>
            <a:r>
              <a:rPr lang="en-US" altLang="zh-CN" sz="2400" b="1" i="1" dirty="0">
                <a:latin typeface="+mn-lt"/>
                <a:ea typeface="+mn-ea"/>
              </a:rPr>
              <a:t>d</a:t>
            </a:r>
            <a:r>
              <a:rPr lang="zh-CN" altLang="en-US" sz="2400" b="1" dirty="0">
                <a:latin typeface="+mn-lt"/>
                <a:ea typeface="+mn-ea"/>
              </a:rPr>
              <a:t>，管道的长度</a:t>
            </a:r>
            <a:r>
              <a:rPr lang="en-US" altLang="zh-CN" sz="2400" b="1" i="1" dirty="0">
                <a:latin typeface="+mn-lt"/>
                <a:ea typeface="+mn-ea"/>
              </a:rPr>
              <a:t>l</a:t>
            </a:r>
            <a:r>
              <a:rPr lang="zh-CN" altLang="en-US" sz="2400" b="1" dirty="0">
                <a:latin typeface="+mn-lt"/>
                <a:ea typeface="+mn-ea"/>
              </a:rPr>
              <a:t>，翼型的翼弦长</a:t>
            </a:r>
            <a:r>
              <a:rPr lang="en-US" altLang="zh-CN" sz="2400" b="1" i="1" dirty="0">
                <a:latin typeface="+mn-lt"/>
                <a:ea typeface="+mn-ea"/>
              </a:rPr>
              <a:t>b</a:t>
            </a:r>
            <a:r>
              <a:rPr lang="zh-CN" altLang="en-US" sz="2400" b="1" dirty="0">
                <a:latin typeface="+mn-lt"/>
                <a:ea typeface="+mn-ea"/>
              </a:rPr>
              <a:t>，管壁的绝对粗糙度</a:t>
            </a:r>
            <a:r>
              <a:rPr lang="el-GR" altLang="en-US" sz="2400" b="1" i="1" dirty="0">
                <a:latin typeface="+mn-lt"/>
                <a:ea typeface="+mn-ea"/>
              </a:rPr>
              <a:t>ε</a:t>
            </a:r>
          </a:p>
        </p:txBody>
      </p:sp>
      <p:sp>
        <p:nvSpPr>
          <p:cNvPr id="10" name="流程图: 可选过程 9"/>
          <p:cNvSpPr/>
          <p:nvPr/>
        </p:nvSpPr>
        <p:spPr>
          <a:xfrm>
            <a:off x="6755018" y="1771099"/>
            <a:ext cx="784655" cy="442674"/>
          </a:xfrm>
          <a:prstGeom prst="flowChartAlternateProcess">
            <a:avLst/>
          </a:prstGeom>
          <a:solidFill>
            <a:srgbClr val="0000FF">
              <a:alpha val="50000"/>
            </a:srgbClr>
          </a:solidFill>
          <a:ln>
            <a:solidFill>
              <a:schemeClr val="bg2">
                <a:lumMod val="50000"/>
                <a:lumOff val="50000"/>
                <a:alpha val="50000"/>
              </a:schemeClr>
            </a:solidFill>
          </a:ln>
          <a:effectLst>
            <a:glow>
              <a:schemeClr val="accent1"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原型</a:t>
            </a:r>
            <a:endParaRPr lang="en-US" altLang="zh-CN" sz="20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11" name="流程图: 可选过程 10"/>
          <p:cNvSpPr/>
          <p:nvPr/>
        </p:nvSpPr>
        <p:spPr>
          <a:xfrm>
            <a:off x="6755017" y="2342103"/>
            <a:ext cx="784655" cy="442674"/>
          </a:xfrm>
          <a:prstGeom prst="flowChartAlternateProcess">
            <a:avLst/>
          </a:prstGeom>
          <a:solidFill>
            <a:srgbClr val="0000FF">
              <a:alpha val="50000"/>
            </a:srgbClr>
          </a:solidFill>
          <a:ln>
            <a:solidFill>
              <a:schemeClr val="bg2">
                <a:lumMod val="50000"/>
                <a:lumOff val="50000"/>
                <a:alpha val="50000"/>
              </a:schemeClr>
            </a:solidFill>
          </a:ln>
          <a:effectLst>
            <a:glow>
              <a:schemeClr val="accent1"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模型</a:t>
            </a:r>
            <a:endParaRPr lang="en-US" altLang="zh-CN" sz="20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12" name="流程图: 可选过程 11"/>
          <p:cNvSpPr/>
          <p:nvPr/>
        </p:nvSpPr>
        <p:spPr>
          <a:xfrm>
            <a:off x="9085003" y="2031335"/>
            <a:ext cx="1561628" cy="442674"/>
          </a:xfrm>
          <a:prstGeom prst="flowChartAlternateProcess">
            <a:avLst/>
          </a:prstGeom>
          <a:solidFill>
            <a:srgbClr val="0000FF">
              <a:alpha val="50000"/>
            </a:srgbClr>
          </a:solidFill>
          <a:ln>
            <a:solidFill>
              <a:schemeClr val="bg2">
                <a:lumMod val="50000"/>
                <a:lumOff val="50000"/>
                <a:alpha val="50000"/>
              </a:schemeClr>
            </a:solidFill>
          </a:ln>
          <a:effectLst>
            <a:glow>
              <a:schemeClr val="accent1"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长度比例尺</a:t>
            </a:r>
            <a:endParaRPr lang="en-US" altLang="zh-CN" sz="20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9" name="标题 16">
            <a:extLst>
              <a:ext uri="{FF2B5EF4-FFF2-40B4-BE49-F238E27FC236}">
                <a16:creationId xmlns:a16="http://schemas.microsoft.com/office/drawing/2014/main" id="{24B0051B-AFDB-4991-A81B-AB8C8B5EC123}"/>
              </a:ext>
            </a:extLst>
          </p:cNvPr>
          <p:cNvSpPr txBox="1">
            <a:spLocks/>
          </p:cNvSpPr>
          <p:nvPr/>
        </p:nvSpPr>
        <p:spPr>
          <a:xfrm>
            <a:off x="387645" y="257632"/>
            <a:ext cx="11416713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l">
              <a:defRPr sz="3200" b="1" i="0" baseline="0">
                <a:solidFill>
                  <a:srgbClr val="C00000"/>
                </a:solidFill>
                <a:latin typeface="华文中宋"/>
                <a:ea typeface="+mj-ea"/>
                <a:cs typeface="华文中宋"/>
              </a:defRPr>
            </a:lvl1pPr>
          </a:lstStyle>
          <a:p>
            <a:r>
              <a:rPr lang="zh-CN" altLang="en-US" kern="0" dirty="0"/>
              <a:t>各类相似</a:t>
            </a:r>
            <a:endParaRPr lang="en-US" kern="0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A27352B-72A8-40B3-BC09-27C6273100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7031" y="1566989"/>
            <a:ext cx="5225143" cy="1532709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7EE1F16B-0EEB-428E-8AD0-EE4925B722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200" y="4253296"/>
            <a:ext cx="4800600" cy="1406236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C6058084-8D57-48F4-B59B-63C3E969B4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46649" y="4408887"/>
            <a:ext cx="5074457" cy="101823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8621870A-86CF-4B6C-AFF1-04F1BDFBE58C}"/>
              </a:ext>
            </a:extLst>
          </p:cNvPr>
          <p:cNvSpPr txBox="1"/>
          <p:nvPr/>
        </p:nvSpPr>
        <p:spPr>
          <a:xfrm>
            <a:off x="2539752" y="5690228"/>
            <a:ext cx="3898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√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E2211245-43EF-4597-9145-BAC96E80075B}"/>
              </a:ext>
            </a:extLst>
          </p:cNvPr>
          <p:cNvSpPr txBox="1"/>
          <p:nvPr/>
        </p:nvSpPr>
        <p:spPr>
          <a:xfrm>
            <a:off x="8720371" y="5690228"/>
            <a:ext cx="3898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×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2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2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25" grpId="0" autoUpdateAnimBg="0"/>
      <p:bldP spid="5" grpId="0"/>
      <p:bldP spid="14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762000" y="1822533"/>
            <a:ext cx="2520950" cy="52322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zh-CN" altLang="en-US" sz="2800" b="1" dirty="0">
                <a:latin typeface="+mn-lt"/>
              </a:rPr>
              <a:t>面积比例尺</a:t>
            </a:r>
          </a:p>
          <a:p>
            <a:pPr eaLnBrk="1" hangingPunct="1">
              <a:defRPr/>
            </a:pPr>
            <a:endParaRPr lang="zh-CN" altLang="en-US" sz="2800" b="1" dirty="0">
              <a:latin typeface="+mn-lt"/>
            </a:endParaRPr>
          </a:p>
          <a:p>
            <a:pPr eaLnBrk="1" hangingPunct="1">
              <a:defRPr/>
            </a:pPr>
            <a:endParaRPr lang="zh-CN" altLang="en-US" sz="2400" b="1" dirty="0">
              <a:latin typeface="+mn-lt"/>
            </a:endParaRPr>
          </a:p>
          <a:p>
            <a:pPr eaLnBrk="1" hangingPunct="1">
              <a:buFontTx/>
              <a:buNone/>
              <a:defRPr/>
            </a:pPr>
            <a:endParaRPr lang="en-US" sz="2400" b="1" dirty="0">
              <a:latin typeface="+mn-lt"/>
            </a:endParaRPr>
          </a:p>
        </p:txBody>
      </p:sp>
      <p:graphicFrame>
        <p:nvGraphicFramePr>
          <p:cNvPr id="10244" name="Object 4"/>
          <p:cNvGraphicFramePr>
            <a:graphicFrameLocks noGrp="1" noChangeAspect="1"/>
          </p:cNvGraphicFramePr>
          <p:nvPr>
            <p:ph sz="quarter" idx="4294967295"/>
          </p:nvPr>
        </p:nvGraphicFramePr>
        <p:xfrm>
          <a:off x="3352800" y="1587007"/>
          <a:ext cx="2473672" cy="935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981080" imgH="749160" progId="Equation.DSMT4">
                  <p:embed/>
                </p:oleObj>
              </mc:Choice>
              <mc:Fallback>
                <p:oleObj name="Equation" r:id="rId3" imgW="1981080" imgH="749160" progId="Equation.DSMT4">
                  <p:embed/>
                  <p:pic>
                    <p:nvPicPr>
                      <p:cNvPr id="10244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52800" y="1587007"/>
                        <a:ext cx="2473672" cy="9354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45" name="Object 5"/>
          <p:cNvGraphicFramePr>
            <a:graphicFrameLocks noGrp="1" noChangeAspect="1"/>
          </p:cNvGraphicFramePr>
          <p:nvPr>
            <p:ph sz="quarter" idx="4294967295"/>
          </p:nvPr>
        </p:nvGraphicFramePr>
        <p:xfrm>
          <a:off x="3282950" y="2495382"/>
          <a:ext cx="2598328" cy="1001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942920" imgH="749160" progId="Equation.DSMT4">
                  <p:embed/>
                </p:oleObj>
              </mc:Choice>
              <mc:Fallback>
                <p:oleObj name="Equation" r:id="rId5" imgW="1942920" imgH="749160" progId="Equation.DSMT4">
                  <p:embed/>
                  <p:pic>
                    <p:nvPicPr>
                      <p:cNvPr id="10245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82950" y="2495382"/>
                        <a:ext cx="2598328" cy="1001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46" name="Text Box 9"/>
          <p:cNvSpPr txBox="1">
            <a:spLocks noChangeArrowheads="1"/>
          </p:cNvSpPr>
          <p:nvPr/>
        </p:nvSpPr>
        <p:spPr bwMode="auto">
          <a:xfrm>
            <a:off x="617798" y="2522444"/>
            <a:ext cx="252028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20000"/>
              </a:spcBef>
              <a:buClr>
                <a:schemeClr val="hlink"/>
              </a:buClr>
              <a:buSzPct val="100000"/>
              <a:defRPr/>
            </a:pPr>
            <a:r>
              <a:rPr lang="zh-CN" altLang="en-US" sz="2800" b="1" dirty="0"/>
              <a:t>体积比例尺</a:t>
            </a:r>
            <a:endParaRPr lang="en-US" sz="1600" dirty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>
          <a:xfrm>
            <a:off x="457200" y="1084561"/>
            <a:ext cx="7319912" cy="59083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eaLnBrk="1" hangingPunct="1">
              <a:buNone/>
              <a:defRPr/>
            </a:pPr>
            <a:r>
              <a:rPr lang="zh-CN" altLang="en-US" sz="2800" b="1" kern="0" dirty="0">
                <a:solidFill>
                  <a:srgbClr val="0000FF"/>
                </a:solidFill>
                <a:effectLst/>
                <a:latin typeface="+mn-lt"/>
                <a:ea typeface="+mn-ea"/>
              </a:rPr>
              <a:t>模型与原型的全部对应线长度的比例相等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FFDBE14B-777A-463F-A197-7CB8DC7A1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DEE3CCD-2273-4F00-8CAD-2AF0577AE31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71600" y="3646886"/>
            <a:ext cx="6844990" cy="303938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0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0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0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3" grpId="0" build="p"/>
      <p:bldP spid="10246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>
          <a:xfrm>
            <a:off x="319433" y="1021996"/>
            <a:ext cx="2035284" cy="369332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sz="2400" b="1" dirty="0">
                <a:solidFill>
                  <a:srgbClr val="FF0000"/>
                </a:solidFill>
                <a:latin typeface="+mn-lt"/>
              </a:rPr>
              <a:t>运动学相似</a:t>
            </a:r>
            <a:endParaRPr lang="zh-CN" sz="24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2444208" y="1021996"/>
            <a:ext cx="7319912" cy="369332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zh-CN" altLang="en-US" sz="2400" b="1" dirty="0">
                <a:solidFill>
                  <a:srgbClr val="0000FF"/>
                </a:solidFill>
                <a:latin typeface="+mn-lt"/>
              </a:rPr>
              <a:t>在几何相似的两个系统具有相同的时间比例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BB52D1A-F9F5-458A-BC2E-88746D0D41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925" y="1424294"/>
            <a:ext cx="5551544" cy="3146509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D1975EC1-6CA4-4777-ACE0-4E987F7843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200" y="4603769"/>
            <a:ext cx="1954158" cy="59391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C514611-5048-4A68-BFBA-6BC18D392B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365" y="5508069"/>
            <a:ext cx="1123630" cy="41574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60A3AD1-D5DA-4A00-A91F-CFE1F6D3F8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61266" y="5379652"/>
            <a:ext cx="2141034" cy="70252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131D591-F0D9-448A-9F17-B6261C9A64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35358" y="5397458"/>
            <a:ext cx="1918010" cy="702527"/>
          </a:xfrm>
          <a:prstGeom prst="rect">
            <a:avLst/>
          </a:prstGeom>
        </p:spPr>
      </p:pic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6F5B6397-E793-4192-945E-8942F37E8C25}"/>
              </a:ext>
            </a:extLst>
          </p:cNvPr>
          <p:cNvCxnSpPr>
            <a:cxnSpLocks/>
          </p:cNvCxnSpPr>
          <p:nvPr/>
        </p:nvCxnSpPr>
        <p:spPr>
          <a:xfrm flipV="1">
            <a:off x="1150292" y="5730916"/>
            <a:ext cx="373566" cy="1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EEF757D9-0B72-4B8E-A657-B867B9BEEBE7}"/>
              </a:ext>
            </a:extLst>
          </p:cNvPr>
          <p:cNvCxnSpPr>
            <a:cxnSpLocks/>
          </p:cNvCxnSpPr>
          <p:nvPr/>
        </p:nvCxnSpPr>
        <p:spPr>
          <a:xfrm flipV="1">
            <a:off x="3554451" y="5715941"/>
            <a:ext cx="373566" cy="1"/>
          </a:xfrm>
          <a:prstGeom prst="straightConnector1">
            <a:avLst/>
          </a:prstGeom>
          <a:ln w="317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>
            <a:extLst>
              <a:ext uri="{FF2B5EF4-FFF2-40B4-BE49-F238E27FC236}">
                <a16:creationId xmlns:a16="http://schemas.microsoft.com/office/drawing/2014/main" id="{59754C42-F4B6-492E-95FF-0FCD3E0EC47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91400" y="1524000"/>
            <a:ext cx="3455859" cy="2600364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A9F924F8-3469-4CC1-89E4-B05410C18F9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14874" y="4257036"/>
            <a:ext cx="2615860" cy="1722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326794"/>
      </p:ext>
    </p:extLst>
  </p:cSld>
  <p:clrMapOvr>
    <a:masterClrMapping/>
  </p:clrMapOvr>
  <p:transition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2">
            <a:extLst>
              <a:ext uri="{FF2B5EF4-FFF2-40B4-BE49-F238E27FC236}">
                <a16:creationId xmlns:a16="http://schemas.microsoft.com/office/drawing/2014/main" id="{E914D50E-A3D4-47F1-B563-BC1F3FF8422D}"/>
              </a:ext>
            </a:extLst>
          </p:cNvPr>
          <p:cNvSpPr txBox="1">
            <a:spLocks noChangeArrowheads="1"/>
          </p:cNvSpPr>
          <p:nvPr/>
        </p:nvSpPr>
        <p:spPr>
          <a:xfrm>
            <a:off x="402175" y="990600"/>
            <a:ext cx="2035284" cy="3693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l">
              <a:defRPr sz="3200" b="1" i="0" baseline="0">
                <a:solidFill>
                  <a:srgbClr val="C00000"/>
                </a:solidFill>
                <a:latin typeface="华文中宋"/>
                <a:ea typeface="+mj-ea"/>
                <a:cs typeface="华文中宋"/>
              </a:defRPr>
            </a:lvl1pPr>
          </a:lstStyle>
          <a:p>
            <a:pPr>
              <a:defRPr/>
            </a:pPr>
            <a:r>
              <a:rPr lang="zh-CN" altLang="en-US" sz="2400" kern="0" dirty="0">
                <a:solidFill>
                  <a:srgbClr val="FF0000"/>
                </a:solidFill>
                <a:latin typeface="+mn-lt"/>
              </a:rPr>
              <a:t>动力学相似</a:t>
            </a:r>
            <a:endParaRPr lang="zh-CN" sz="2400" kern="0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7DECA311-75E8-410B-B2C0-CCE61C5A6534}"/>
              </a:ext>
            </a:extLst>
          </p:cNvPr>
          <p:cNvSpPr txBox="1">
            <a:spLocks noChangeArrowheads="1"/>
          </p:cNvSpPr>
          <p:nvPr/>
        </p:nvSpPr>
        <p:spPr>
          <a:xfrm>
            <a:off x="2819400" y="990600"/>
            <a:ext cx="7319912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2200" b="0" i="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422041">
              <a:defRPr>
                <a:latin typeface="+mn-lt"/>
                <a:ea typeface="+mn-ea"/>
                <a:cs typeface="+mn-cs"/>
              </a:defRPr>
            </a:lvl2pPr>
            <a:lvl3pPr marL="844083">
              <a:defRPr>
                <a:latin typeface="+mn-lt"/>
                <a:ea typeface="+mn-ea"/>
                <a:cs typeface="+mn-cs"/>
              </a:defRPr>
            </a:lvl3pPr>
            <a:lvl4pPr marL="1266124">
              <a:defRPr>
                <a:latin typeface="+mn-lt"/>
                <a:ea typeface="+mn-ea"/>
                <a:cs typeface="+mn-cs"/>
              </a:defRPr>
            </a:lvl4pPr>
            <a:lvl5pPr marL="1688165">
              <a:defRPr>
                <a:latin typeface="+mn-lt"/>
                <a:ea typeface="+mn-ea"/>
                <a:cs typeface="+mn-cs"/>
              </a:defRPr>
            </a:lvl5pPr>
            <a:lvl6pPr marL="2110207">
              <a:defRPr>
                <a:latin typeface="+mn-lt"/>
                <a:ea typeface="+mn-ea"/>
                <a:cs typeface="+mn-cs"/>
              </a:defRPr>
            </a:lvl6pPr>
            <a:lvl7pPr marL="2532248">
              <a:defRPr>
                <a:latin typeface="+mn-lt"/>
                <a:ea typeface="+mn-ea"/>
                <a:cs typeface="+mn-cs"/>
              </a:defRPr>
            </a:lvl7pPr>
            <a:lvl8pPr marL="2954289">
              <a:defRPr>
                <a:latin typeface="+mn-lt"/>
                <a:ea typeface="+mn-ea"/>
                <a:cs typeface="+mn-cs"/>
              </a:defRPr>
            </a:lvl8pPr>
            <a:lvl9pPr marL="3376331">
              <a:defRPr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zh-CN" altLang="en-US" sz="2400" b="1" kern="0" dirty="0">
                <a:solidFill>
                  <a:srgbClr val="0000FF"/>
                </a:solidFill>
                <a:latin typeface="+mn-lt"/>
              </a:rPr>
              <a:t>在运动学相似的两个系统中，对应点的受力比例相等</a:t>
            </a: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0EFD9F80-B315-48F8-92E8-7A389616E0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ACCF97BD-157A-4758-B8C4-53015296E8E9}"/>
              </a:ext>
            </a:extLst>
          </p:cNvPr>
          <p:cNvSpPr txBox="1">
            <a:spLocks noChangeArrowheads="1"/>
          </p:cNvSpPr>
          <p:nvPr/>
        </p:nvSpPr>
        <p:spPr>
          <a:xfrm>
            <a:off x="2514600" y="1524000"/>
            <a:ext cx="8305800" cy="9233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2200" b="0" i="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422041">
              <a:defRPr>
                <a:latin typeface="+mn-lt"/>
                <a:ea typeface="+mn-ea"/>
                <a:cs typeface="+mn-cs"/>
              </a:defRPr>
            </a:lvl2pPr>
            <a:lvl3pPr marL="844083">
              <a:defRPr>
                <a:latin typeface="+mn-lt"/>
                <a:ea typeface="+mn-ea"/>
                <a:cs typeface="+mn-cs"/>
              </a:defRPr>
            </a:lvl3pPr>
            <a:lvl4pPr marL="1266124">
              <a:defRPr>
                <a:latin typeface="+mn-lt"/>
                <a:ea typeface="+mn-ea"/>
                <a:cs typeface="+mn-cs"/>
              </a:defRPr>
            </a:lvl4pPr>
            <a:lvl5pPr marL="1688165">
              <a:defRPr>
                <a:latin typeface="+mn-lt"/>
                <a:ea typeface="+mn-ea"/>
                <a:cs typeface="+mn-cs"/>
              </a:defRPr>
            </a:lvl5pPr>
            <a:lvl6pPr marL="2110207">
              <a:defRPr>
                <a:latin typeface="+mn-lt"/>
                <a:ea typeface="+mn-ea"/>
                <a:cs typeface="+mn-cs"/>
              </a:defRPr>
            </a:lvl6pPr>
            <a:lvl7pPr marL="2532248">
              <a:defRPr>
                <a:latin typeface="+mn-lt"/>
                <a:ea typeface="+mn-ea"/>
                <a:cs typeface="+mn-cs"/>
              </a:defRPr>
            </a:lvl7pPr>
            <a:lvl8pPr marL="2954289">
              <a:defRPr>
                <a:latin typeface="+mn-lt"/>
                <a:ea typeface="+mn-ea"/>
                <a:cs typeface="+mn-cs"/>
              </a:defRPr>
            </a:lvl8pPr>
            <a:lvl9pPr marL="3376331">
              <a:defRPr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q"/>
              <a:defRPr/>
            </a:pPr>
            <a:r>
              <a:rPr lang="zh-CN" altLang="en-US" sz="2000" b="1" kern="0" dirty="0">
                <a:solidFill>
                  <a:srgbClr val="0000FF"/>
                </a:solidFill>
                <a:latin typeface="+mn-lt"/>
              </a:rPr>
              <a:t>可压缩流动中，</a:t>
            </a:r>
            <a:r>
              <a:rPr lang="en-US" altLang="zh-CN" sz="2000" b="1" kern="0" dirty="0">
                <a:solidFill>
                  <a:srgbClr val="0000FF"/>
                </a:solidFill>
                <a:latin typeface="+mn-lt"/>
              </a:rPr>
              <a:t>Re</a:t>
            </a:r>
            <a:r>
              <a:rPr lang="zh-CN" altLang="en-US" sz="2000" b="1" kern="0" dirty="0">
                <a:solidFill>
                  <a:srgbClr val="0000FF"/>
                </a:solidFill>
                <a:latin typeface="+mn-lt"/>
              </a:rPr>
              <a:t>数、</a:t>
            </a:r>
            <a:r>
              <a:rPr lang="en-US" altLang="zh-CN" sz="2000" b="1" kern="0" dirty="0">
                <a:solidFill>
                  <a:srgbClr val="0000FF"/>
                </a:solidFill>
                <a:latin typeface="+mn-lt"/>
              </a:rPr>
              <a:t>Mach</a:t>
            </a:r>
            <a:r>
              <a:rPr lang="zh-CN" altLang="en-US" sz="2000" b="1" kern="0" dirty="0">
                <a:solidFill>
                  <a:srgbClr val="0000FF"/>
                </a:solidFill>
                <a:latin typeface="+mn-lt"/>
              </a:rPr>
              <a:t>数、比热比相等</a:t>
            </a:r>
            <a:endParaRPr lang="en-US" altLang="zh-CN" sz="2000" b="1" kern="0" dirty="0">
              <a:solidFill>
                <a:srgbClr val="0000FF"/>
              </a:solidFill>
              <a:latin typeface="+mn-lt"/>
            </a:endParaRPr>
          </a:p>
          <a:p>
            <a:pPr marL="342900" indent="-342900">
              <a:buFont typeface="Wingdings" panose="05000000000000000000" pitchFamily="2" charset="2"/>
              <a:buChar char="q"/>
              <a:defRPr/>
            </a:pPr>
            <a:r>
              <a:rPr lang="zh-CN" altLang="en-US" sz="2000" b="1" kern="0" dirty="0">
                <a:solidFill>
                  <a:srgbClr val="0000FF"/>
                </a:solidFill>
                <a:latin typeface="+mn-lt"/>
              </a:rPr>
              <a:t>不可压缩流动中，</a:t>
            </a:r>
            <a:r>
              <a:rPr lang="en-US" altLang="zh-CN" sz="2000" b="1" kern="0" dirty="0">
                <a:solidFill>
                  <a:srgbClr val="0000FF"/>
                </a:solidFill>
                <a:latin typeface="+mn-lt"/>
              </a:rPr>
              <a:t>1. Re</a:t>
            </a:r>
            <a:r>
              <a:rPr lang="zh-CN" altLang="en-US" sz="2000" b="1" kern="0" dirty="0">
                <a:solidFill>
                  <a:srgbClr val="0000FF"/>
                </a:solidFill>
                <a:latin typeface="+mn-lt"/>
              </a:rPr>
              <a:t>数相等（无自由面）</a:t>
            </a:r>
            <a:endParaRPr lang="en-US" altLang="zh-CN" sz="2000" b="1" kern="0" dirty="0">
              <a:solidFill>
                <a:srgbClr val="0000FF"/>
              </a:solidFill>
              <a:latin typeface="+mn-lt"/>
            </a:endParaRPr>
          </a:p>
          <a:p>
            <a:pPr>
              <a:defRPr/>
            </a:pPr>
            <a:r>
              <a:rPr lang="en-US" altLang="zh-CN" sz="2000" b="1" kern="0" dirty="0">
                <a:solidFill>
                  <a:srgbClr val="0000FF"/>
                </a:solidFill>
                <a:latin typeface="+mn-lt"/>
              </a:rPr>
              <a:t>                                          2. Re</a:t>
            </a:r>
            <a:r>
              <a:rPr lang="zh-CN" altLang="en-US" sz="2000" b="1" kern="0" dirty="0">
                <a:solidFill>
                  <a:srgbClr val="0000FF"/>
                </a:solidFill>
                <a:latin typeface="+mn-lt"/>
              </a:rPr>
              <a:t>数相等、</a:t>
            </a:r>
            <a:r>
              <a:rPr lang="en-US" altLang="zh-CN" sz="2000" b="1" kern="0" dirty="0">
                <a:solidFill>
                  <a:srgbClr val="0000FF"/>
                </a:solidFill>
                <a:latin typeface="+mn-lt"/>
              </a:rPr>
              <a:t>Froude</a:t>
            </a:r>
            <a:r>
              <a:rPr lang="zh-CN" altLang="en-US" sz="2000" b="1" kern="0" dirty="0">
                <a:solidFill>
                  <a:srgbClr val="0000FF"/>
                </a:solidFill>
                <a:latin typeface="+mn-lt"/>
              </a:rPr>
              <a:t>数相等（有自由面）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D33F639-EE9B-4E5E-8E21-C44CC81D6A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9930" y="2647718"/>
            <a:ext cx="3925229" cy="342342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5C65621-6FA2-442B-A033-5675284C43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0" y="3962400"/>
            <a:ext cx="2438400" cy="219456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BED9FF9-5260-42C4-9F10-2ADAC271E1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67024" y="5996342"/>
            <a:ext cx="2257951" cy="550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752266"/>
      </p:ext>
    </p:extLst>
  </p:cSld>
  <p:clrMapOvr>
    <a:masterClrMapping/>
  </p:clrMapOvr>
  <p:transition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16">
            <a:extLst>
              <a:ext uri="{FF2B5EF4-FFF2-40B4-BE49-F238E27FC236}">
                <a16:creationId xmlns:a16="http://schemas.microsoft.com/office/drawing/2014/main" id="{24B0051B-AFDB-4991-A81B-AB8C8B5EC123}"/>
              </a:ext>
            </a:extLst>
          </p:cNvPr>
          <p:cNvSpPr txBox="1">
            <a:spLocks/>
          </p:cNvSpPr>
          <p:nvPr/>
        </p:nvSpPr>
        <p:spPr>
          <a:xfrm>
            <a:off x="387645" y="257632"/>
            <a:ext cx="11416713" cy="43088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l">
              <a:defRPr sz="3200" b="1" i="0" baseline="0">
                <a:solidFill>
                  <a:srgbClr val="C00000"/>
                </a:solidFill>
                <a:latin typeface="华文中宋"/>
                <a:ea typeface="+mj-ea"/>
                <a:cs typeface="华文中宋"/>
              </a:defRPr>
            </a:lvl1pPr>
          </a:lstStyle>
          <a:p>
            <a:r>
              <a:rPr lang="zh-CN" altLang="en-US" sz="2800" kern="0" dirty="0"/>
              <a:t>水和空气实验中的差异</a:t>
            </a:r>
            <a:endParaRPr lang="en-US" sz="2800" kern="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F522A56F-D022-426E-A23D-5FDB65211321}"/>
              </a:ext>
            </a:extLst>
          </p:cNvPr>
          <p:cNvSpPr/>
          <p:nvPr/>
        </p:nvSpPr>
        <p:spPr>
          <a:xfrm>
            <a:off x="405021" y="917358"/>
            <a:ext cx="480131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以水作为流体进行实验，如果存在自由面</a:t>
            </a:r>
            <a:endParaRPr lang="en-US" sz="2000" i="1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AB9A1F3A-E46D-4BFD-A255-D21D4F1EE66F}"/>
              </a:ext>
            </a:extLst>
          </p:cNvPr>
          <p:cNvSpPr/>
          <p:nvPr/>
        </p:nvSpPr>
        <p:spPr>
          <a:xfrm>
            <a:off x="405021" y="1553811"/>
            <a:ext cx="175240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满足</a:t>
            </a:r>
            <a:r>
              <a:rPr lang="en-US" altLang="zh-CN" sz="200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Re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数，有</a:t>
            </a:r>
            <a:endParaRPr lang="en-US" sz="2000" i="1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438BFD2F-3410-4F1D-9337-79B1898ECF92}"/>
              </a:ext>
            </a:extLst>
          </p:cNvPr>
          <p:cNvSpPr/>
          <p:nvPr/>
        </p:nvSpPr>
        <p:spPr>
          <a:xfrm>
            <a:off x="387645" y="2095379"/>
            <a:ext cx="269116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同时满足</a:t>
            </a:r>
            <a:r>
              <a:rPr lang="en-US" altLang="zh-CN" sz="200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Froude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数，有</a:t>
            </a:r>
            <a:endParaRPr lang="en-US" sz="2000" i="1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0951699-A5E2-4D62-86EA-7DC30D8CCC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301179"/>
            <a:ext cx="1784195" cy="86979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DF9DA2BD-A95E-48C0-B52A-7E951DE419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" y="2638081"/>
            <a:ext cx="2950209" cy="73755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E27A99E-CB0B-47E7-AFD2-D6FD790613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46371" y="2073263"/>
            <a:ext cx="981307" cy="758283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9234F491-DF8A-404C-B58A-AFE967DBB106}"/>
              </a:ext>
            </a:extLst>
          </p:cNvPr>
          <p:cNvSpPr/>
          <p:nvPr/>
        </p:nvSpPr>
        <p:spPr>
          <a:xfrm>
            <a:off x="405021" y="3520250"/>
            <a:ext cx="459616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如果模型缩小到原型的</a:t>
            </a:r>
            <a:r>
              <a:rPr lang="en-US" altLang="zh-CN" sz="200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1/10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，则</a:t>
            </a:r>
            <a:endParaRPr lang="en-US" sz="2000" i="1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6C6ECD25-800C-48A6-87C8-D775C3FA4E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3490" y="3992936"/>
            <a:ext cx="936702" cy="25647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1E92C7FA-0C69-4A8A-AA04-E84F617F2C5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05000" y="3925231"/>
            <a:ext cx="1382751" cy="401444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CD95DAC2-99A6-4568-A833-6D49817349FB}"/>
              </a:ext>
            </a:extLst>
          </p:cNvPr>
          <p:cNvSpPr/>
          <p:nvPr/>
        </p:nvSpPr>
        <p:spPr>
          <a:xfrm>
            <a:off x="372550" y="4397041"/>
            <a:ext cx="541251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因此，为了满足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Re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数和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Fr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数相等，模型实验所用流体的运动学黏性系数为水的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3.2%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，自然界中没有这样的液体存在！</a:t>
            </a:r>
            <a:endParaRPr lang="en-US" altLang="zh-CN" sz="2000" dirty="0">
              <a:solidFill>
                <a:srgbClr val="FF0000"/>
              </a:solidFill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endParaRPr lang="en-US" sz="2000" dirty="0">
              <a:solidFill>
                <a:srgbClr val="FF0000"/>
              </a:solidFill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水银运动学黏性系数是水的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1/9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，但昂贵而有毒</a:t>
            </a:r>
            <a:endParaRPr lang="en-US" sz="2000" dirty="0">
              <a:solidFill>
                <a:srgbClr val="FF0000"/>
              </a:solidFill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51828626-6470-4859-8D0A-3D10141D151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15000" y="1941102"/>
            <a:ext cx="6226669" cy="3317488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97A71A25-41EF-40B1-B60F-CA844E1F1412}"/>
              </a:ext>
            </a:extLst>
          </p:cNvPr>
          <p:cNvSpPr/>
          <p:nvPr/>
        </p:nvSpPr>
        <p:spPr>
          <a:xfrm>
            <a:off x="7517784" y="5258590"/>
            <a:ext cx="2691160" cy="1015663"/>
          </a:xfrm>
          <a:prstGeom prst="rect">
            <a:avLst/>
          </a:prstGeom>
          <a:ln>
            <a:solidFill>
              <a:srgbClr val="0000FF"/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只能在实验中采用较低</a:t>
            </a:r>
            <a:r>
              <a:rPr lang="en-US" altLang="zh-CN" sz="200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Re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数，通过外推预测高</a:t>
            </a:r>
            <a:r>
              <a:rPr lang="en-US" altLang="zh-CN" sz="200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Re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数结果</a:t>
            </a:r>
            <a:endParaRPr 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2061637133"/>
      </p:ext>
    </p:extLst>
  </p:cSld>
  <p:clrMapOvr>
    <a:masterClrMapping/>
  </p:clrMapOvr>
  <p:transition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>
            <a:extLst>
              <a:ext uri="{FF2B5EF4-FFF2-40B4-BE49-F238E27FC236}">
                <a16:creationId xmlns:a16="http://schemas.microsoft.com/office/drawing/2014/main" id="{F522A56F-D022-426E-A23D-5FDB65211321}"/>
              </a:ext>
            </a:extLst>
          </p:cNvPr>
          <p:cNvSpPr/>
          <p:nvPr/>
        </p:nvSpPr>
        <p:spPr>
          <a:xfrm>
            <a:off x="405021" y="917358"/>
            <a:ext cx="531427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以空气作为流体进行实验，通常为可压缩流动</a:t>
            </a:r>
            <a:endParaRPr lang="en-US" sz="2000" i="1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AB9A1F3A-E46D-4BFD-A255-D21D4F1EE66F}"/>
              </a:ext>
            </a:extLst>
          </p:cNvPr>
          <p:cNvSpPr/>
          <p:nvPr/>
        </p:nvSpPr>
        <p:spPr>
          <a:xfrm>
            <a:off x="405021" y="1553811"/>
            <a:ext cx="175240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满足</a:t>
            </a:r>
            <a:r>
              <a:rPr lang="en-US" altLang="zh-CN" sz="200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Re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数，有</a:t>
            </a:r>
            <a:endParaRPr lang="en-US" sz="2000" i="1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438BFD2F-3410-4F1D-9337-79B1898ECF92}"/>
              </a:ext>
            </a:extLst>
          </p:cNvPr>
          <p:cNvSpPr/>
          <p:nvPr/>
        </p:nvSpPr>
        <p:spPr>
          <a:xfrm>
            <a:off x="387645" y="2095379"/>
            <a:ext cx="269116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同时满足</a:t>
            </a:r>
            <a:r>
              <a:rPr lang="en-US" altLang="zh-CN" sz="200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Mach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数，有</a:t>
            </a:r>
            <a:endParaRPr lang="en-US" sz="2000" i="1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0951699-A5E2-4D62-86EA-7DC30D8CCC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301179"/>
            <a:ext cx="1784195" cy="869795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9234F491-DF8A-404C-B58A-AFE967DBB106}"/>
              </a:ext>
            </a:extLst>
          </p:cNvPr>
          <p:cNvSpPr/>
          <p:nvPr/>
        </p:nvSpPr>
        <p:spPr>
          <a:xfrm>
            <a:off x="405021" y="3520250"/>
            <a:ext cx="459616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得到</a:t>
            </a:r>
            <a:endParaRPr lang="en-US" sz="2000" i="1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D95DAC2-99A6-4568-A833-6D49817349FB}"/>
              </a:ext>
            </a:extLst>
          </p:cNvPr>
          <p:cNvSpPr/>
          <p:nvPr/>
        </p:nvSpPr>
        <p:spPr>
          <a:xfrm>
            <a:off x="372550" y="4397041"/>
            <a:ext cx="541251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因此，为了满足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Re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数和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Fr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数相等，模型实验所用气体的运动学黏性系数应变小，或者其声速变大，否则等式不成立</a:t>
            </a:r>
            <a:endParaRPr lang="en-US" altLang="zh-CN" sz="2000" dirty="0">
              <a:solidFill>
                <a:srgbClr val="FF0000"/>
              </a:solidFill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endParaRPr lang="en-US" sz="2000" dirty="0">
              <a:solidFill>
                <a:srgbClr val="FF0000"/>
              </a:solidFill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尽量采用低温高压的气体</a:t>
            </a:r>
            <a:endParaRPr lang="en-US" altLang="zh-CN" sz="2000" dirty="0">
              <a:solidFill>
                <a:srgbClr val="FF0000"/>
              </a:solidFill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氢气是能够接近最优的气体，但昂贵而危险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97A71A25-41EF-40B1-B60F-CA844E1F1412}"/>
              </a:ext>
            </a:extLst>
          </p:cNvPr>
          <p:cNvSpPr/>
          <p:nvPr/>
        </p:nvSpPr>
        <p:spPr>
          <a:xfrm>
            <a:off x="7315200" y="4800600"/>
            <a:ext cx="2691160" cy="1323439"/>
          </a:xfrm>
          <a:prstGeom prst="rect">
            <a:avLst/>
          </a:prstGeom>
          <a:ln>
            <a:solidFill>
              <a:srgbClr val="0000FF"/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只能在实验中采用相等的</a:t>
            </a:r>
            <a:r>
              <a:rPr lang="en-US" altLang="zh-CN" sz="200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Ma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数，而用较低</a:t>
            </a:r>
            <a:r>
              <a:rPr lang="en-US" altLang="zh-CN" sz="200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Re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数，通过外推预测高</a:t>
            </a:r>
            <a:r>
              <a:rPr lang="en-US" altLang="zh-CN" sz="200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Re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数结果</a:t>
            </a:r>
            <a:endParaRPr lang="en-US" sz="2000" i="1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5C54D45-CE3E-4097-B554-BE0A5B7A44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2042" y="2647654"/>
            <a:ext cx="1351157" cy="71311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E1F77F4-4972-4799-86A4-B34C64DCD0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0815" y="3608126"/>
            <a:ext cx="1476573" cy="765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813951"/>
      </p:ext>
    </p:extLst>
  </p:cSld>
  <p:clrMapOvr>
    <a:masterClrMapping/>
  </p:clrMapOvr>
  <p:transition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5290A1C2-C1B4-4205-B600-D46C7EE98A22}"/>
              </a:ext>
            </a:extLst>
          </p:cNvPr>
          <p:cNvSpPr/>
          <p:nvPr/>
        </p:nvSpPr>
        <p:spPr>
          <a:xfrm>
            <a:off x="990600" y="3362879"/>
            <a:ext cx="76962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动力学相似条件：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几何相似、雷诺数相等、马赫数相等</a:t>
            </a:r>
            <a:endParaRPr lang="en-US" altLang="zh-CN" sz="2000" dirty="0">
              <a:solidFill>
                <a:srgbClr val="FF0000"/>
              </a:solidFill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" name="标题 7">
            <a:extLst>
              <a:ext uri="{FF2B5EF4-FFF2-40B4-BE49-F238E27FC236}">
                <a16:creationId xmlns:a16="http://schemas.microsoft.com/office/drawing/2014/main" id="{499AD390-1296-43E4-81E8-94B741B22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57271"/>
            <a:ext cx="8635999" cy="430887"/>
          </a:xfrm>
        </p:spPr>
        <p:txBody>
          <a:bodyPr/>
          <a:lstStyle/>
          <a:p>
            <a:r>
              <a:rPr lang="zh-CN" altLang="en-US" sz="2800" dirty="0"/>
              <a:t>模型理论</a:t>
            </a:r>
            <a:endParaRPr lang="en-US" sz="2800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2D8F988-6986-4601-95E0-0A20D7823C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979" y="1053561"/>
            <a:ext cx="11486621" cy="2232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2A81E391-F9F6-44AC-980A-EEE6588EB07A}"/>
              </a:ext>
            </a:extLst>
          </p:cNvPr>
          <p:cNvSpPr/>
          <p:nvPr/>
        </p:nvSpPr>
        <p:spPr>
          <a:xfrm>
            <a:off x="990600" y="961675"/>
            <a:ext cx="1066800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例子</a:t>
            </a:r>
            <a:r>
              <a:rPr lang="en-US" altLang="zh-CN" sz="200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：</a:t>
            </a:r>
            <a:endParaRPr lang="en-US" altLang="zh-CN" sz="2000" dirty="0">
              <a:solidFill>
                <a:srgbClr val="0000FF"/>
              </a:solidFill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8AC9C84-F5BC-4C94-AD14-229018DCA9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7102" y="3886200"/>
            <a:ext cx="8957796" cy="2623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725532"/>
      </p:ext>
    </p:extLst>
  </p:cSld>
  <p:clrMapOvr>
    <a:masterClrMapping/>
  </p:clrMapOvr>
  <p:transition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5290A1C2-C1B4-4205-B600-D46C7EE98A22}"/>
              </a:ext>
            </a:extLst>
          </p:cNvPr>
          <p:cNvSpPr/>
          <p:nvPr/>
        </p:nvSpPr>
        <p:spPr>
          <a:xfrm>
            <a:off x="990600" y="2762221"/>
            <a:ext cx="76962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氮气的物理性质有</a:t>
            </a:r>
            <a:endParaRPr lang="en-US" altLang="zh-CN" sz="2000" dirty="0">
              <a:solidFill>
                <a:srgbClr val="FF0000"/>
              </a:solidFill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2A81E391-F9F6-44AC-980A-EEE6588EB07A}"/>
              </a:ext>
            </a:extLst>
          </p:cNvPr>
          <p:cNvSpPr/>
          <p:nvPr/>
        </p:nvSpPr>
        <p:spPr>
          <a:xfrm>
            <a:off x="990600" y="1054008"/>
            <a:ext cx="8153400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首先，马赫数相等 </a:t>
            </a:r>
            <a:r>
              <a:rPr lang="en-US" altLang="zh-CN" sz="2000" b="1" i="1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Ma</a:t>
            </a:r>
            <a:r>
              <a:rPr lang="en-US" altLang="zh-CN" sz="2000" b="1" i="1" baseline="-250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m </a:t>
            </a:r>
            <a:r>
              <a:rPr lang="en-US" altLang="zh-CN" sz="2000" b="1" i="1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= Ma</a:t>
            </a:r>
            <a:r>
              <a:rPr lang="en-US" altLang="zh-CN" sz="2000" b="1" i="1" baseline="-250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</a:t>
            </a:r>
            <a:r>
              <a:rPr lang="zh-CN" altLang="en-US" sz="2000" b="1" i="1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 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得到 </a:t>
            </a:r>
            <a:r>
              <a:rPr lang="en-US" altLang="zh-CN" sz="2000" i="1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v </a:t>
            </a:r>
            <a:r>
              <a:rPr lang="en-US" altLang="zh-CN" sz="200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= 48.5 m/s</a:t>
            </a:r>
          </a:p>
        </p:txBody>
      </p:sp>
      <p:sp>
        <p:nvSpPr>
          <p:cNvPr id="7" name="标题 6">
            <a:extLst>
              <a:ext uri="{FF2B5EF4-FFF2-40B4-BE49-F238E27FC236}">
                <a16:creationId xmlns:a16="http://schemas.microsoft.com/office/drawing/2014/main" id="{0C361E36-50F3-4B48-847A-11B563161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BB9B451D-7E1A-426F-BD7D-12F7CEFC1171}"/>
              </a:ext>
            </a:extLst>
          </p:cNvPr>
          <p:cNvPicPr/>
          <p:nvPr/>
        </p:nvPicPr>
        <p:blipFill>
          <a:blip r:embed="rId2">
            <a:biLevel thresh="75000"/>
          </a:blip>
          <a:stretch>
            <a:fillRect/>
          </a:stretch>
        </p:blipFill>
        <p:spPr>
          <a:xfrm>
            <a:off x="9144000" y="99313"/>
            <a:ext cx="1303020" cy="492125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81BBE407-D283-433A-B0A8-D1F82B98DEF0}"/>
              </a:ext>
            </a:extLst>
          </p:cNvPr>
          <p:cNvSpPr/>
          <p:nvPr/>
        </p:nvSpPr>
        <p:spPr>
          <a:xfrm>
            <a:off x="990600" y="1899142"/>
            <a:ext cx="8153400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其次，雷诺数相等                       得到关系式</a:t>
            </a:r>
            <a:endParaRPr lang="en-US" altLang="zh-CN" sz="2000" dirty="0">
              <a:solidFill>
                <a:srgbClr val="0000FF"/>
              </a:solidFill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A279D439-F863-4E38-9AAE-5EAE04C03C42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1269" y="1955298"/>
            <a:ext cx="1255951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6D6F38F3-3A3A-48EE-8012-29C0557B36CA}"/>
              </a:ext>
            </a:extLst>
          </p:cNvPr>
          <p:cNvPicPr/>
          <p:nvPr/>
        </p:nvPicPr>
        <p:blipFill>
          <a:blip r:embed="rId4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1773801"/>
            <a:ext cx="4038600" cy="8354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3EE6542A-C2D0-4C4F-BD70-15A792F24559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6847" y="2734608"/>
            <a:ext cx="4970026" cy="6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C1A88D66-99A1-4DC7-AF46-4C84746F8EB4}"/>
              </a:ext>
            </a:extLst>
          </p:cNvPr>
          <p:cNvPicPr/>
          <p:nvPr/>
        </p:nvPicPr>
        <p:blipFill>
          <a:blip r:embed="rId6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6847" y="3475393"/>
            <a:ext cx="3782695" cy="522605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DB91A338-DE59-4A23-B4E2-F63FCA63AF33}"/>
              </a:ext>
            </a:extLst>
          </p:cNvPr>
          <p:cNvSpPr/>
          <p:nvPr/>
        </p:nvSpPr>
        <p:spPr>
          <a:xfrm>
            <a:off x="1017494" y="3998583"/>
            <a:ext cx="294490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得到模型的翼展   </a:t>
            </a:r>
            <a:endParaRPr lang="en-US" altLang="zh-CN" sz="2000" dirty="0">
              <a:solidFill>
                <a:srgbClr val="FF0000"/>
              </a:solidFill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3B0E0FB5-596C-452A-B31D-BDB66EC22413}"/>
              </a:ext>
            </a:extLst>
          </p:cNvPr>
          <p:cNvPicPr>
            <a:picLocks noChangeAspect="1"/>
          </p:cNvPicPr>
          <p:nvPr/>
        </p:nvPicPr>
        <p:blipFill>
          <a:blip r:embed="rId7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0123" y="4064822"/>
            <a:ext cx="1427868" cy="39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F5A55B83-068A-4DB5-9371-4E2F2C300DEB}"/>
              </a:ext>
            </a:extLst>
          </p:cNvPr>
          <p:cNvPicPr/>
          <p:nvPr/>
        </p:nvPicPr>
        <p:blipFill>
          <a:blip r:embed="rId8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6847" y="4547232"/>
            <a:ext cx="3194685" cy="751205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DD2E4BC1-B1E3-4862-9EF0-14254FBA7233}"/>
              </a:ext>
            </a:extLst>
          </p:cNvPr>
          <p:cNvSpPr/>
          <p:nvPr/>
        </p:nvSpPr>
        <p:spPr>
          <a:xfrm>
            <a:off x="1017494" y="4634195"/>
            <a:ext cx="294490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考虑欧拉数相等</a:t>
            </a:r>
            <a:endParaRPr lang="en-US" altLang="zh-CN" sz="2000" dirty="0">
              <a:solidFill>
                <a:srgbClr val="FF0000"/>
              </a:solidFill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DEB56C79-98F5-48F5-B6AA-E8160719B421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64" b="1"/>
          <a:stretch/>
        </p:blipFill>
        <p:spPr bwMode="auto">
          <a:xfrm>
            <a:off x="3610120" y="5533939"/>
            <a:ext cx="3941206" cy="8640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3" name="矩形 22">
            <a:extLst>
              <a:ext uri="{FF2B5EF4-FFF2-40B4-BE49-F238E27FC236}">
                <a16:creationId xmlns:a16="http://schemas.microsoft.com/office/drawing/2014/main" id="{9F7673B2-D40C-48D0-96CF-C39934FE1094}"/>
              </a:ext>
            </a:extLst>
          </p:cNvPr>
          <p:cNvSpPr/>
          <p:nvPr/>
        </p:nvSpPr>
        <p:spPr>
          <a:xfrm>
            <a:off x="1026459" y="5647616"/>
            <a:ext cx="294490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得到受力之比</a:t>
            </a:r>
            <a:endParaRPr lang="en-US" altLang="zh-CN" sz="2000" dirty="0">
              <a:solidFill>
                <a:srgbClr val="FF0000"/>
              </a:solidFill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72EC3A46-A359-446F-A77B-5206B90AAC5E}"/>
              </a:ext>
            </a:extLst>
          </p:cNvPr>
          <p:cNvPicPr>
            <a:picLocks noChangeAspect="1"/>
          </p:cNvPicPr>
          <p:nvPr/>
        </p:nvPicPr>
        <p:blipFill>
          <a:blip r:embed="rId10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1324" y="5848780"/>
            <a:ext cx="1166928" cy="324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55848678"/>
      </p:ext>
    </p:extLst>
  </p:cSld>
  <p:clrMapOvr>
    <a:masterClrMapping/>
  </p:clrMapOvr>
  <p:transition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2ED2A6C-4C13-49D9-8CB9-FB2F4EAE24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总结</a:t>
            </a:r>
            <a:endParaRPr 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D5CED84-42DF-4597-B433-17789407F241}"/>
              </a:ext>
            </a:extLst>
          </p:cNvPr>
          <p:cNvSpPr/>
          <p:nvPr/>
        </p:nvSpPr>
        <p:spPr>
          <a:xfrm>
            <a:off x="990600" y="1054008"/>
            <a:ext cx="8153400" cy="163121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zh-CN" altLang="en-US" sz="20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流函数</a:t>
            </a:r>
            <a:endParaRPr lang="en-US" altLang="zh-CN" sz="2000" dirty="0"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pPr marL="457200" indent="-457200">
              <a:buAutoNum type="arabicPeriod"/>
            </a:pPr>
            <a:r>
              <a:rPr lang="zh-CN" altLang="en-US" sz="20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二维稳态不可压缩流动，有黏无黏都存在流函数</a:t>
            </a:r>
            <a:endParaRPr lang="en-US" altLang="zh-CN" sz="2000" dirty="0"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pPr marL="457200" indent="-457200">
              <a:buAutoNum type="arabicPeriod"/>
            </a:pPr>
            <a:r>
              <a:rPr lang="zh-CN" altLang="en-US" sz="20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流函数为常数对应的各条线是流线</a:t>
            </a:r>
            <a:endParaRPr lang="en-US" altLang="zh-CN" sz="2000" dirty="0"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pPr marL="457200" indent="-457200">
              <a:buAutoNum type="arabicPeriod"/>
            </a:pPr>
            <a:r>
              <a:rPr lang="zh-CN" altLang="en-US" sz="20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流函数满足连续性方程</a:t>
            </a:r>
            <a:endParaRPr lang="en-US" altLang="zh-CN" sz="2000" dirty="0"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pPr marL="457200" indent="-457200">
              <a:buAutoNum type="arabicPeriod"/>
            </a:pPr>
            <a:r>
              <a:rPr lang="zh-CN" altLang="en-US" sz="20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对无旋稳态不可压缩流动，流函数满足拉普拉斯方程</a:t>
            </a:r>
            <a:endParaRPr lang="en-US" altLang="zh-CN" sz="2000" dirty="0"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6C711B4B-F174-4A66-87E4-8729200720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0" y="2362199"/>
            <a:ext cx="1149284" cy="324000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64AF3758-385E-4DE2-9AB6-23E1F37CC50E}"/>
              </a:ext>
            </a:extLst>
          </p:cNvPr>
          <p:cNvSpPr/>
          <p:nvPr/>
        </p:nvSpPr>
        <p:spPr>
          <a:xfrm>
            <a:off x="1010771" y="2971800"/>
            <a:ext cx="8153400" cy="163121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zh-CN" altLang="en-US" sz="20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速度势</a:t>
            </a:r>
            <a:endParaRPr lang="en-US" altLang="zh-CN" sz="2000" dirty="0"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pPr marL="457200" indent="-457200">
              <a:buAutoNum type="arabicPeriod"/>
            </a:pPr>
            <a:r>
              <a:rPr lang="zh-CN" altLang="en-US" sz="20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只要流动无旋，就存在速度势</a:t>
            </a:r>
            <a:endParaRPr lang="en-US" altLang="zh-CN" sz="2000" dirty="0"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pPr marL="457200" indent="-457200">
              <a:buAutoNum type="arabicPeriod"/>
            </a:pPr>
            <a:r>
              <a:rPr lang="zh-CN" altLang="en-US" sz="20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速度势的梯度是速度</a:t>
            </a:r>
            <a:endParaRPr lang="en-US" altLang="zh-CN" sz="2000" dirty="0"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pPr marL="457200" indent="-457200">
              <a:buAutoNum type="arabicPeriod"/>
            </a:pPr>
            <a:r>
              <a:rPr lang="zh-CN" altLang="en-US" sz="20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对稳态不可压缩流动，速度势满足拉普拉斯方程</a:t>
            </a:r>
            <a:endParaRPr lang="en-US" altLang="zh-CN" sz="2000" dirty="0"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pPr marL="457200" indent="-457200">
              <a:buAutoNum type="arabicPeriod"/>
            </a:pPr>
            <a:r>
              <a:rPr lang="zh-CN" altLang="en-US" sz="20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对稳态不可压缩流动，速度势和流函数正交</a:t>
            </a:r>
            <a:endParaRPr lang="en-US" altLang="zh-CN" sz="2000" dirty="0"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846B4E15-A1D4-49F3-94EF-729105EEFE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6600" y="3886200"/>
            <a:ext cx="900001" cy="360000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9687C7C8-3B4F-4EA8-A670-89E51D0D6685}"/>
              </a:ext>
            </a:extLst>
          </p:cNvPr>
          <p:cNvSpPr/>
          <p:nvPr/>
        </p:nvSpPr>
        <p:spPr>
          <a:xfrm>
            <a:off x="990600" y="4800600"/>
            <a:ext cx="10210800" cy="163121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zh-CN" altLang="en-US" sz="20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量纲分析</a:t>
            </a:r>
            <a:endParaRPr lang="en-US" altLang="zh-CN" sz="2000" dirty="0"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pPr marL="457200" indent="-457200">
              <a:buAutoNum type="arabicPeriod"/>
            </a:pPr>
            <a:r>
              <a:rPr lang="zh-CN" altLang="en-US" sz="20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能把独立变量组合成少量的无量纲数，使关联实验数据的时间和花费减少</a:t>
            </a:r>
            <a:endParaRPr lang="en-US" altLang="zh-CN" sz="2000" dirty="0"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pPr marL="457200" indent="-457200">
              <a:buAutoNum type="arabicPeriod"/>
            </a:pPr>
            <a:r>
              <a:rPr lang="zh-CN" altLang="en-US" sz="20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量纲分析不能给出哪些变量重要，也不能给出传递机理，但对工程应用还是非常有用</a:t>
            </a:r>
            <a:endParaRPr lang="en-US" altLang="zh-CN" sz="2000" dirty="0"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pPr marL="457200" indent="-457200">
              <a:buAutoNum type="arabicPeriod"/>
            </a:pPr>
            <a:r>
              <a:rPr lang="zh-CN" altLang="en-US" sz="20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对没有方程的问题，可采用瑞利法、白金汉方法确定无量纲数</a:t>
            </a:r>
            <a:endParaRPr lang="en-US" altLang="zh-CN" sz="2000" dirty="0"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pPr marL="457200" indent="-457200">
              <a:buAutoNum type="arabicPeriod"/>
            </a:pPr>
            <a:r>
              <a:rPr lang="zh-CN" altLang="en-US" sz="20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通过几何、运动学、动力学相似，可以确定实验模型参数</a:t>
            </a:r>
            <a:endParaRPr lang="en-US" altLang="zh-CN" sz="2000" dirty="0"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681659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9A0FE5-9014-4AC6-9BA7-989421596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课后作业</a:t>
            </a:r>
            <a:endParaRPr 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2D0E2CE-6659-4967-9794-F71480527B1B}"/>
              </a:ext>
            </a:extLst>
          </p:cNvPr>
          <p:cNvSpPr txBox="1"/>
          <p:nvPr/>
        </p:nvSpPr>
        <p:spPr>
          <a:xfrm>
            <a:off x="990600" y="1752600"/>
            <a:ext cx="58336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10.20</a:t>
            </a:r>
            <a:r>
              <a:rPr lang="zh-CN" altLang="en-US" sz="2400" dirty="0"/>
              <a:t>、</a:t>
            </a:r>
            <a:r>
              <a:rPr lang="en-US" altLang="zh-CN" sz="2400" dirty="0"/>
              <a:t>11.19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392874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98C5A15A-1E50-485B-A7D7-610303BE2F8B}"/>
              </a:ext>
            </a:extLst>
          </p:cNvPr>
          <p:cNvSpPr/>
          <p:nvPr/>
        </p:nvSpPr>
        <p:spPr>
          <a:xfrm>
            <a:off x="533400" y="1224636"/>
            <a:ext cx="541686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rgbClr val="0000FF"/>
                </a:solidFill>
              </a:rPr>
              <a:t>所有三个平面都可以写出类似的表达式</a:t>
            </a:r>
            <a:endParaRPr lang="en-US" sz="2400" b="1" dirty="0">
              <a:solidFill>
                <a:srgbClr val="0000FF"/>
              </a:solidFill>
            </a:endParaRPr>
          </a:p>
        </p:txBody>
      </p:sp>
      <p:sp>
        <p:nvSpPr>
          <p:cNvPr id="6" name="标题 5">
            <a:extLst>
              <a:ext uri="{FF2B5EF4-FFF2-40B4-BE49-F238E27FC236}">
                <a16:creationId xmlns:a16="http://schemas.microsoft.com/office/drawing/2014/main" id="{2B6B7ED2-2BF5-40C0-A287-5631068B6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DCB149C-F9B0-4DA3-8EB0-F730C2525C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0892" y="3122023"/>
            <a:ext cx="2595066" cy="7560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4E3A4D8-FA4A-4516-B527-77FD977770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3143" y="2094890"/>
            <a:ext cx="2381174" cy="7920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868ADFF6-58AF-4C84-B106-7FA65552A0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0562" y="4206868"/>
            <a:ext cx="2361203" cy="756000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A1FE1D4D-2583-4FED-A1E8-566B81350386}"/>
              </a:ext>
            </a:extLst>
          </p:cNvPr>
          <p:cNvSpPr/>
          <p:nvPr/>
        </p:nvSpPr>
        <p:spPr>
          <a:xfrm>
            <a:off x="5223534" y="2362200"/>
            <a:ext cx="5968301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2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en-US" sz="22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个角速度分量构成一点领域内的</a:t>
            </a:r>
            <a:r>
              <a:rPr lang="zh-CN" altLang="en-US" sz="2200" dirty="0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角速度矢量</a:t>
            </a:r>
            <a:r>
              <a:rPr lang="zh-CN" altLang="en-US" sz="22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Object 13">
                <a:extLst>
                  <a:ext uri="{FF2B5EF4-FFF2-40B4-BE49-F238E27FC236}">
                    <a16:creationId xmlns:a16="http://schemas.microsoft.com/office/drawing/2014/main" id="{396AFB12-98E4-48E5-9D3E-E2B09207034B}"/>
                  </a:ext>
                </a:extLst>
              </p:cNvPr>
              <p:cNvSpPr txBox="1"/>
              <p:nvPr/>
            </p:nvSpPr>
            <p:spPr bwMode="auto">
              <a:xfrm>
                <a:off x="5578784" y="3315614"/>
                <a:ext cx="5257800" cy="74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𝛚</m:t>
                      </m:r>
                      <m:r>
                        <a:rPr lang="en-US" sz="2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4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𝒆</m:t>
                      </m:r>
                      <m:r>
                        <a:rPr lang="en-US" sz="2400" b="0" i="1" baseline="-2500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4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𝒆</m:t>
                      </m:r>
                      <m:r>
                        <a:rPr lang="en-US" sz="2400" b="0" i="1" baseline="-2500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sz="24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𝒆</m:t>
                      </m:r>
                      <m:r>
                        <a:rPr lang="en-US" sz="2400" b="0" i="1" baseline="-2500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𝐕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5" name="Object 13">
                <a:extLst>
                  <a:ext uri="{FF2B5EF4-FFF2-40B4-BE49-F238E27FC236}">
                    <a16:creationId xmlns:a16="http://schemas.microsoft.com/office/drawing/2014/main" id="{396AFB12-98E4-48E5-9D3E-E2B0920703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578784" y="3315614"/>
                <a:ext cx="5257800" cy="7493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042306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2AC983-0DD0-4EC1-9F7E-DEBF4BFCC9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5" name="Object 13">
            <a:extLst>
              <a:ext uri="{FF2B5EF4-FFF2-40B4-BE49-F238E27FC236}">
                <a16:creationId xmlns:a16="http://schemas.microsoft.com/office/drawing/2014/main" id="{3DACA7E4-A490-4C9C-891D-4DA1BE6E756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78305337"/>
              </p:ext>
            </p:extLst>
          </p:nvPr>
        </p:nvGraphicFramePr>
        <p:xfrm>
          <a:off x="914400" y="1318053"/>
          <a:ext cx="725487" cy="339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2" imgW="380880" imgH="177480" progId="Equation.3">
                  <p:embed/>
                </p:oleObj>
              </mc:Choice>
              <mc:Fallback>
                <p:oleObj name="公式" r:id="rId2" imgW="380880" imgH="177480" progId="Equation.3">
                  <p:embed/>
                  <p:pic>
                    <p:nvPicPr>
                      <p:cNvPr id="14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1318053"/>
                        <a:ext cx="725487" cy="339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矩形 5">
            <a:extLst>
              <a:ext uri="{FF2B5EF4-FFF2-40B4-BE49-F238E27FC236}">
                <a16:creationId xmlns:a16="http://schemas.microsoft.com/office/drawing/2014/main" id="{39CC7A9E-B374-472A-AA93-7242371E4406}"/>
              </a:ext>
            </a:extLst>
          </p:cNvPr>
          <p:cNvSpPr/>
          <p:nvPr/>
        </p:nvSpPr>
        <p:spPr>
          <a:xfrm>
            <a:off x="1669022" y="1287860"/>
            <a:ext cx="42771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为流场中速度的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旋度 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(vorticity)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bject 13">
                <a:extLst>
                  <a:ext uri="{FF2B5EF4-FFF2-40B4-BE49-F238E27FC236}">
                    <a16:creationId xmlns:a16="http://schemas.microsoft.com/office/drawing/2014/main" id="{F336D6C8-1AB1-4269-9A98-472E2033FB1C}"/>
                  </a:ext>
                </a:extLst>
              </p:cNvPr>
              <p:cNvSpPr txBox="1"/>
              <p:nvPr/>
            </p:nvSpPr>
            <p:spPr bwMode="auto">
              <a:xfrm>
                <a:off x="762000" y="2209800"/>
                <a:ext cx="4876800" cy="154781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𝛚</m:t>
                      </m:r>
                      <m:r>
                        <a:rPr lang="en-US" sz="2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𝐕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begChr m:val="|"/>
                          <m:endChr m:val="|"/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b="1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𝒆</m:t>
                                    </m:r>
                                  </m:e>
                                  <m:sub>
                                    <m:r>
                                      <a:rPr lang="en-US" sz="2400" b="1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𝒆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𝒆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sz="2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</m:num>
                                  <m:den>
                                    <m:r>
                                      <a:rPr lang="en-US" sz="2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sz="2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sz="2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</m:num>
                                  <m:den>
                                    <m:r>
                                      <a:rPr lang="en-US" sz="2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sz="2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sz="2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</m:num>
                                  <m:den>
                                    <m:r>
                                      <a:rPr lang="en-US" sz="2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sz="2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Object 13">
                <a:extLst>
                  <a:ext uri="{FF2B5EF4-FFF2-40B4-BE49-F238E27FC236}">
                    <a16:creationId xmlns:a16="http://schemas.microsoft.com/office/drawing/2014/main" id="{F336D6C8-1AB1-4269-9A98-472E2033FB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62000" y="2209800"/>
                <a:ext cx="4876800" cy="154781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图片 12">
            <a:extLst>
              <a:ext uri="{FF2B5EF4-FFF2-40B4-BE49-F238E27FC236}">
                <a16:creationId xmlns:a16="http://schemas.microsoft.com/office/drawing/2014/main" id="{B75343F9-DB30-4881-96F1-693A2B84E8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7645" y="4224464"/>
            <a:ext cx="7132426" cy="936000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6208B178-E114-4F2F-B66D-1CA70B2892C2}"/>
              </a:ext>
            </a:extLst>
          </p:cNvPr>
          <p:cNvSpPr/>
          <p:nvPr/>
        </p:nvSpPr>
        <p:spPr>
          <a:xfrm>
            <a:off x="3733800" y="5542585"/>
            <a:ext cx="20313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称为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流动无旋</a:t>
            </a:r>
            <a:endParaRPr lang="en-US" sz="2400" dirty="0">
              <a:solidFill>
                <a:srgbClr val="FF0000"/>
              </a:solidFill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688FE6A4-C099-4001-8CCF-C21C3C7973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57400" y="5593418"/>
            <a:ext cx="1492361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3215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1A3B8B5-DC55-44E3-A9BE-6AA5F4A4AB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流场是否有旋的一些特性</a:t>
            </a:r>
            <a:endParaRPr 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F91A94B-B3AD-4D6E-BB1E-62E86E4E19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3657600"/>
            <a:ext cx="4511040" cy="2547257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AB023272-E38E-4542-94F9-0F0B309DCBA4}"/>
              </a:ext>
            </a:extLst>
          </p:cNvPr>
          <p:cNvSpPr/>
          <p:nvPr/>
        </p:nvSpPr>
        <p:spPr>
          <a:xfrm>
            <a:off x="990600" y="972237"/>
            <a:ext cx="334899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不可压缩流动的</a:t>
            </a:r>
            <a:r>
              <a:rPr lang="en-US" altLang="zh-CN" sz="240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NS</a:t>
            </a:r>
            <a:r>
              <a:rPr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方程</a:t>
            </a:r>
            <a:endParaRPr lang="en-US" sz="2400" dirty="0">
              <a:solidFill>
                <a:srgbClr val="0000FF"/>
              </a:solidFill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DC705FC-B102-4E37-8515-083FF2B042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965513"/>
            <a:ext cx="3123783" cy="68400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79F7A4B5-03C0-4380-A8BB-29FB57BB4352}"/>
              </a:ext>
            </a:extLst>
          </p:cNvPr>
          <p:cNvSpPr/>
          <p:nvPr/>
        </p:nvSpPr>
        <p:spPr>
          <a:xfrm>
            <a:off x="990600" y="2133600"/>
            <a:ext cx="35702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黏性项可以写成旋度形式</a:t>
            </a:r>
            <a:endParaRPr lang="en-US" sz="2400" dirty="0">
              <a:solidFill>
                <a:srgbClr val="0000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CDCD1170-2A41-4227-A15E-9C6873A29825}"/>
                  </a:ext>
                </a:extLst>
              </p:cNvPr>
              <p:cNvSpPr/>
              <p:nvPr/>
            </p:nvSpPr>
            <p:spPr>
              <a:xfrm>
                <a:off x="5501640" y="2043536"/>
                <a:ext cx="4648200" cy="66851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𝜌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sz="2000" b="1" i="0">
                              <a:latin typeface="Cambria Math" panose="02040503050406030204" pitchFamily="18" charset="0"/>
                            </a:rPr>
                            <m:t>𝐯</m:t>
                          </m:r>
                        </m:num>
                        <m:den>
                          <m:r>
                            <a:rPr lang="en-US" sz="2000" b="0" i="1">
                              <a:latin typeface="Cambria Math" panose="02040503050406030204" pitchFamily="18" charset="0"/>
                            </a:rPr>
                            <m:t>𝐷𝑡</m:t>
                          </m:r>
                        </m:den>
                      </m:f>
                      <m:r>
                        <a:rPr lang="en-US" sz="2000" b="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en-US" sz="2000" b="1" i="1">
                          <a:latin typeface="Cambria Math" panose="02040503050406030204" pitchFamily="18" charset="0"/>
                        </a:rPr>
                        <m:t>𝒈</m:t>
                      </m:r>
                      <m:r>
                        <a:rPr lang="en-US" sz="2000" b="0" i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sz="2000" b="0" i="0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US" sz="2000" b="1" i="1"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lang="en-US" sz="2000" b="0" i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000" b="1" i="1">
                          <a:latin typeface="Cambria Math" panose="02040503050406030204" pitchFamily="18" charset="0"/>
                        </a:rPr>
                        <m:t>𝝁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000" b="0" i="0">
                              <a:latin typeface="Cambria Math" panose="02040503050406030204" pitchFamily="18" charset="0"/>
                            </a:rPr>
                            <m:t>∇</m:t>
                          </m:r>
                          <m:r>
                            <a:rPr lang="en-US" sz="2000" b="0" i="0">
                              <a:latin typeface="Cambria Math" panose="02040503050406030204" pitchFamily="18" charset="0"/>
                            </a:rPr>
                            <m:t>×</m:t>
                          </m:r>
                          <m:d>
                            <m:dPr>
                              <m:ctrlPr>
                                <a:rPr lang="en-US" sz="2000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>
                                  <a:latin typeface="Cambria Math" panose="02040503050406030204" pitchFamily="18" charset="0"/>
                                </a:rPr>
                                <m:t>∇</m:t>
                              </m:r>
                              <m:r>
                                <a:rPr lang="en-US" sz="2000" b="0" i="0"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US" sz="2000" b="1" i="0">
                                  <a:latin typeface="Cambria Math" panose="02040503050406030204" pitchFamily="18" charset="0"/>
                                </a:rPr>
                                <m:t>𝐯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CDCD1170-2A41-4227-A15E-9C6873A298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1640" y="2043536"/>
                <a:ext cx="4648200" cy="66851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矩形 12">
            <a:extLst>
              <a:ext uri="{FF2B5EF4-FFF2-40B4-BE49-F238E27FC236}">
                <a16:creationId xmlns:a16="http://schemas.microsoft.com/office/drawing/2014/main" id="{BEBAC0FA-F0C2-43AB-B044-81E2FE45593E}"/>
              </a:ext>
            </a:extLst>
          </p:cNvPr>
          <p:cNvSpPr/>
          <p:nvPr/>
        </p:nvSpPr>
        <p:spPr>
          <a:xfrm>
            <a:off x="6420505" y="2967335"/>
            <a:ext cx="29546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有黏流动必然有旋！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64574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95BA13-4193-48C5-A297-3F87CFCFB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B0E81B9-36FB-48F5-9C45-9905CBAB5D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742124"/>
            <a:ext cx="6439835" cy="3289663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87FDBEDD-A2FC-4AEE-8C74-F51CDFD8C3ED}"/>
              </a:ext>
            </a:extLst>
          </p:cNvPr>
          <p:cNvSpPr/>
          <p:nvPr/>
        </p:nvSpPr>
        <p:spPr>
          <a:xfrm>
            <a:off x="3276600" y="5410200"/>
            <a:ext cx="35702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流体微元旋转的直观分析</a:t>
            </a:r>
            <a:endParaRPr lang="en-US" sz="2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78848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11264</TotalTime>
  <Words>2408</Words>
  <Application>Microsoft Office PowerPoint</Application>
  <PresentationFormat>宽屏</PresentationFormat>
  <Paragraphs>347</Paragraphs>
  <Slides>59</Slides>
  <Notes>16</Notes>
  <HiddenSlides>0</HiddenSlides>
  <MMClips>0</MMClips>
  <ScaleCrop>false</ScaleCrop>
  <HeadingPairs>
    <vt:vector size="8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59</vt:i4>
      </vt:variant>
    </vt:vector>
  </HeadingPairs>
  <TitlesOfParts>
    <vt:vector size="72" baseType="lpstr">
      <vt:lpstr>等线</vt:lpstr>
      <vt:lpstr>黑体</vt:lpstr>
      <vt:lpstr>华文新魏</vt:lpstr>
      <vt:lpstr>华文中宋</vt:lpstr>
      <vt:lpstr>宋体</vt:lpstr>
      <vt:lpstr>微软雅黑</vt:lpstr>
      <vt:lpstr>Calibri</vt:lpstr>
      <vt:lpstr>Cambria Math</vt:lpstr>
      <vt:lpstr>Times New Roman</vt:lpstr>
      <vt:lpstr>Wingdings</vt:lpstr>
      <vt:lpstr>Office Theme</vt:lpstr>
      <vt:lpstr>公式</vt:lpstr>
      <vt:lpstr>Equation</vt:lpstr>
      <vt:lpstr>第5讲（第10-11章）  理想流体流动和量纲分析法</vt:lpstr>
      <vt:lpstr>PowerPoint 演示文稿</vt:lpstr>
      <vt:lpstr>PowerPoint 演示文稿</vt:lpstr>
      <vt:lpstr>PowerPoint 演示文稿</vt:lpstr>
      <vt:lpstr>流体在一点上的旋转(rotation)</vt:lpstr>
      <vt:lpstr>PowerPoint 演示文稿</vt:lpstr>
      <vt:lpstr>PowerPoint 演示文稿</vt:lpstr>
      <vt:lpstr>流场是否有旋的一些特性</vt:lpstr>
      <vt:lpstr>PowerPoint 演示文稿</vt:lpstr>
      <vt:lpstr>例1：二维速度场的有旋</vt:lpstr>
      <vt:lpstr>PowerPoint 演示文稿</vt:lpstr>
      <vt:lpstr>PowerPoint 演示文稿</vt:lpstr>
      <vt:lpstr>PowerPoint 演示文稿</vt:lpstr>
      <vt:lpstr>PowerPoint 演示文稿</vt:lpstr>
      <vt:lpstr>例2：流函数</vt:lpstr>
      <vt:lpstr>绕无限长圆柱的理想无旋流动</vt:lpstr>
      <vt:lpstr>PowerPoint 演示文稿</vt:lpstr>
      <vt:lpstr>无旋流动的速度势（velocity potential）</vt:lpstr>
      <vt:lpstr>PowerPoint 演示文稿</vt:lpstr>
      <vt:lpstr>势函数与流函数之间的关系</vt:lpstr>
      <vt:lpstr>例3：求二维流动的流函数和速度势</vt:lpstr>
      <vt:lpstr>例3：求二维流动的流函数和速度势</vt:lpstr>
      <vt:lpstr>PowerPoint 演示文稿</vt:lpstr>
      <vt:lpstr>无旋流动的总压头(total head)</vt:lpstr>
      <vt:lpstr>势流的应用</vt:lpstr>
      <vt:lpstr>势流分析-简单平面</vt:lpstr>
      <vt:lpstr>PowerPoint 演示文稿</vt:lpstr>
      <vt:lpstr>PowerPoint 演示文稿</vt:lpstr>
      <vt:lpstr>势流分析-叠加原理</vt:lpstr>
      <vt:lpstr>PowerPoint 演示文稿</vt:lpstr>
      <vt:lpstr>PowerPoint 演示文稿</vt:lpstr>
      <vt:lpstr>2. 量纲分析</vt:lpstr>
      <vt:lpstr>量纲分析的作用</vt:lpstr>
      <vt:lpstr>量纲分析的特点与要求</vt:lpstr>
      <vt:lpstr>量纲和谐原理（Principle of Dimensional Homogeneity）</vt:lpstr>
      <vt:lpstr>常用物理量的量纲</vt:lpstr>
      <vt:lpstr>常用物理量的量纲</vt:lpstr>
      <vt:lpstr>如何选取作为标度的变量</vt:lpstr>
      <vt:lpstr>量纲分析法：瑞利法</vt:lpstr>
      <vt:lpstr>PowerPoint 演示文稿</vt:lpstr>
      <vt:lpstr>白金汉Pi (π) 定理（Buckingham Pi Theorem）</vt:lpstr>
      <vt:lpstr>例1：Pi定理应用-流场中物体受力的量纲分析</vt:lpstr>
      <vt:lpstr>拓展内容</vt:lpstr>
      <vt:lpstr>PowerPoint 演示文稿</vt:lpstr>
      <vt:lpstr>PowerPoint 演示文稿</vt:lpstr>
      <vt:lpstr>无量纲参数</vt:lpstr>
      <vt:lpstr>无量纲参数列表</vt:lpstr>
      <vt:lpstr>相似原理</vt:lpstr>
      <vt:lpstr>PowerPoint 演示文稿</vt:lpstr>
      <vt:lpstr>几何相似</vt:lpstr>
      <vt:lpstr>PowerPoint 演示文稿</vt:lpstr>
      <vt:lpstr>运动学相似</vt:lpstr>
      <vt:lpstr>PowerPoint 演示文稿</vt:lpstr>
      <vt:lpstr>PowerPoint 演示文稿</vt:lpstr>
      <vt:lpstr>PowerPoint 演示文稿</vt:lpstr>
      <vt:lpstr>模型理论</vt:lpstr>
      <vt:lpstr>PowerPoint 演示文稿</vt:lpstr>
      <vt:lpstr>总结</vt:lpstr>
      <vt:lpstr>课后作业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liyong</dc:creator>
  <cp:lastModifiedBy>s ss</cp:lastModifiedBy>
  <cp:revision>513</cp:revision>
  <cp:lastPrinted>2020-03-29T01:31:04Z</cp:lastPrinted>
  <dcterms:created xsi:type="dcterms:W3CDTF">2019-09-29T01:37:25Z</dcterms:created>
  <dcterms:modified xsi:type="dcterms:W3CDTF">2023-04-02T08:38:39Z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2019-02-21T00:00:00Z</vt:filetime>
  </property>
  <property fmtid="{D5CDD505-2E9C-101B-9397-08002B2CF9AE}" pid="3" name="Creator">
    <vt:lpwstr>Microsoft® PowerPoint® 2013</vt:lpwstr>
  </property>
  <property fmtid="{D5CDD505-2E9C-101B-9397-08002B2CF9AE}" pid="4" name="LastSaved">
    <vt:filetime>2019-09-29T00:00:00Z</vt:filetime>
  </property>
</Properties>
</file>